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30275213" cy="4280376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1pPr>
    <a:lvl2pPr marL="0" marR="0" indent="2088064"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2pPr>
    <a:lvl3pPr marL="0" marR="0" indent="4176124"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3pPr>
    <a:lvl4pPr marL="0" marR="0" indent="6264188"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4pPr>
    <a:lvl5pPr marL="0" marR="0" indent="835225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5pPr>
    <a:lvl6pPr marL="0" marR="0" indent="10440314"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6pPr>
    <a:lvl7pPr marL="0" marR="0" indent="12528376"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7pPr>
    <a:lvl8pPr marL="0" marR="0" indent="14616439"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8pPr>
    <a:lvl9pPr marL="0" marR="0" indent="16704501"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03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19" autoAdjust="0"/>
    <p:restoredTop sz="92989" autoAdjust="0"/>
  </p:normalViewPr>
  <p:slideViewPr>
    <p:cSldViewPr snapToGrid="0" snapToObjects="1">
      <p:cViewPr>
        <p:scale>
          <a:sx n="30" d="100"/>
          <a:sy n="30" d="100"/>
        </p:scale>
        <p:origin x="4302" y="2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[Farmanet_J02A_2015_tem_2023_.xlsx]DDD per 1000 inwoners publiek!Draaitabel2</c:name>
    <c:fmtId val="-1"/>
  </c:pivotSource>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GB" b="1"/>
              <a:t>National antifungal consumption in the community/primary care setting</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GB"/>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0327615298087739"/>
          <c:y val="9.2450356056090574E-2"/>
          <c:w val="0.8922136659093115"/>
          <c:h val="0.72936803425528152"/>
        </c:manualLayout>
      </c:layout>
      <c:lineChart>
        <c:grouping val="standard"/>
        <c:varyColors val="0"/>
        <c:ser>
          <c:idx val="0"/>
          <c:order val="0"/>
          <c:tx>
            <c:strRef>
              <c:f>'DDD per 1000 inwoners publiek'!$B$3</c:f>
              <c:strCache>
                <c:ptCount val="1"/>
                <c:pt idx="0">
                  <c:v>Flanders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'DDD per 1000 inwoners publiek'!$A$4:$A$13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publiek'!$B$4:$B$13</c:f>
              <c:numCache>
                <c:formatCode>0.00</c:formatCode>
                <c:ptCount val="9"/>
                <c:pt idx="0">
                  <c:v>1.2465176133585167</c:v>
                </c:pt>
                <c:pt idx="1">
                  <c:v>1.2236934886178195</c:v>
                </c:pt>
                <c:pt idx="2">
                  <c:v>1.1783484568778835</c:v>
                </c:pt>
                <c:pt idx="3">
                  <c:v>1.1627618033216705</c:v>
                </c:pt>
                <c:pt idx="4">
                  <c:v>1.1514055188918046</c:v>
                </c:pt>
                <c:pt idx="5">
                  <c:v>1.0430993560586259</c:v>
                </c:pt>
                <c:pt idx="6">
                  <c:v>1.0543119453457712</c:v>
                </c:pt>
                <c:pt idx="7">
                  <c:v>1.0742718179333572</c:v>
                </c:pt>
                <c:pt idx="8">
                  <c:v>1.1040714861510759</c:v>
                </c:pt>
              </c:numCache>
            </c:numRef>
          </c:val>
          <c:smooth val="0"/>
          <c:extLst>
            <c:ext xmlns:c16="http://schemas.microsoft.com/office/drawing/2014/chart" uri="{C3380CC4-5D6E-409C-BE32-E72D297353CC}">
              <c16:uniqueId val="{00000000-DE0E-4830-97CD-F2C2083925E0}"/>
            </c:ext>
          </c:extLst>
        </c:ser>
        <c:ser>
          <c:idx val="1"/>
          <c:order val="1"/>
          <c:tx>
            <c:strRef>
              <c:f>'DDD per 1000 inwoners publiek'!$C$3</c:f>
              <c:strCache>
                <c:ptCount val="1"/>
                <c:pt idx="0">
                  <c:v>Wallonia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'DDD per 1000 inwoners publiek'!$A$4:$A$13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publiek'!$C$4:$C$13</c:f>
              <c:numCache>
                <c:formatCode>0.00</c:formatCode>
                <c:ptCount val="9"/>
                <c:pt idx="0">
                  <c:v>1.3880991368591202</c:v>
                </c:pt>
                <c:pt idx="1">
                  <c:v>1.3796659596538763</c:v>
                </c:pt>
                <c:pt idx="2">
                  <c:v>1.3184922932113612</c:v>
                </c:pt>
                <c:pt idx="3">
                  <c:v>1.282790892950479</c:v>
                </c:pt>
                <c:pt idx="4">
                  <c:v>1.2662327228108083</c:v>
                </c:pt>
                <c:pt idx="5">
                  <c:v>1.1253322725099797</c:v>
                </c:pt>
                <c:pt idx="6">
                  <c:v>1.158245397386874</c:v>
                </c:pt>
                <c:pt idx="7">
                  <c:v>1.1588492140070621</c:v>
                </c:pt>
                <c:pt idx="8">
                  <c:v>1.2018203569999031</c:v>
                </c:pt>
              </c:numCache>
            </c:numRef>
          </c:val>
          <c:smooth val="0"/>
          <c:extLst>
            <c:ext xmlns:c16="http://schemas.microsoft.com/office/drawing/2014/chart" uri="{C3380CC4-5D6E-409C-BE32-E72D297353CC}">
              <c16:uniqueId val="{00000001-DE0E-4830-97CD-F2C2083925E0}"/>
            </c:ext>
          </c:extLst>
        </c:ser>
        <c:ser>
          <c:idx val="2"/>
          <c:order val="2"/>
          <c:tx>
            <c:strRef>
              <c:f>'DDD per 1000 inwoners publiek'!$D$3</c:f>
              <c:strCache>
                <c:ptCount val="1"/>
                <c:pt idx="0">
                  <c:v>Brussels Capital Region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'DDD per 1000 inwoners publiek'!$A$4:$A$13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publiek'!$D$4:$D$13</c:f>
              <c:numCache>
                <c:formatCode>0.00</c:formatCode>
                <c:ptCount val="9"/>
                <c:pt idx="0">
                  <c:v>1.0262225571008612</c:v>
                </c:pt>
                <c:pt idx="1">
                  <c:v>1.0052266035887045</c:v>
                </c:pt>
                <c:pt idx="2">
                  <c:v>0.94203631959555567</c:v>
                </c:pt>
                <c:pt idx="3">
                  <c:v>0.91656212455145591</c:v>
                </c:pt>
                <c:pt idx="4">
                  <c:v>0.89587627868046049</c:v>
                </c:pt>
                <c:pt idx="5">
                  <c:v>0.74319640775209406</c:v>
                </c:pt>
                <c:pt idx="6">
                  <c:v>0.79121191055562679</c:v>
                </c:pt>
                <c:pt idx="7">
                  <c:v>0.8103212704370043</c:v>
                </c:pt>
                <c:pt idx="8">
                  <c:v>0.82464059272160084</c:v>
                </c:pt>
              </c:numCache>
            </c:numRef>
          </c:val>
          <c:smooth val="0"/>
          <c:extLst>
            <c:ext xmlns:c16="http://schemas.microsoft.com/office/drawing/2014/chart" uri="{C3380CC4-5D6E-409C-BE32-E72D297353CC}">
              <c16:uniqueId val="{00000002-DE0E-4830-97CD-F2C2083925E0}"/>
            </c:ext>
          </c:extLst>
        </c:ser>
        <c:ser>
          <c:idx val="3"/>
          <c:order val="3"/>
          <c:tx>
            <c:strRef>
              <c:f>'DDD per 1000 inwoners publiek'!$E$3</c:f>
              <c:strCache>
                <c:ptCount val="1"/>
                <c:pt idx="0">
                  <c:v>Belgium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'DDD per 1000 inwoners publiek'!$A$4:$A$13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publiek'!$E$4:$E$13</c:f>
              <c:numCache>
                <c:formatCode>0.00</c:formatCode>
                <c:ptCount val="9"/>
                <c:pt idx="0">
                  <c:v>1.2687636338353452</c:v>
                </c:pt>
                <c:pt idx="1">
                  <c:v>1.2505247202009955</c:v>
                </c:pt>
                <c:pt idx="2">
                  <c:v>1.198217197035141</c:v>
                </c:pt>
                <c:pt idx="3">
                  <c:v>1.1750599621452438</c:v>
                </c:pt>
                <c:pt idx="4">
                  <c:v>1.1608917273635673</c:v>
                </c:pt>
                <c:pt idx="5">
                  <c:v>1.0373914162365006</c:v>
                </c:pt>
                <c:pt idx="6">
                  <c:v>1.0593631814971407</c:v>
                </c:pt>
                <c:pt idx="7">
                  <c:v>1.0731537752570801</c:v>
                </c:pt>
                <c:pt idx="8">
                  <c:v>1.1051868609291549</c:v>
                </c:pt>
              </c:numCache>
            </c:numRef>
          </c:val>
          <c:smooth val="0"/>
          <c:extLst>
            <c:ext xmlns:c16="http://schemas.microsoft.com/office/drawing/2014/chart" uri="{C3380CC4-5D6E-409C-BE32-E72D297353CC}">
              <c16:uniqueId val="{00000003-DE0E-4830-97CD-F2C2083925E0}"/>
            </c:ext>
          </c:extLst>
        </c:ser>
        <c:dLbls>
          <c:showLegendKey val="0"/>
          <c:showVal val="0"/>
          <c:showCatName val="0"/>
          <c:showSerName val="0"/>
          <c:showPercent val="0"/>
          <c:showBubbleSize val="0"/>
        </c:dLbls>
        <c:marker val="1"/>
        <c:smooth val="0"/>
        <c:axId val="1325889872"/>
        <c:axId val="1325891312"/>
      </c:lineChart>
      <c:catAx>
        <c:axId val="1325889872"/>
        <c:scaling>
          <c:orientation val="minMax"/>
        </c:scaling>
        <c:delete val="0"/>
        <c:axPos val="b"/>
        <c:title>
          <c:tx>
            <c:rich>
              <a:bodyPr rot="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r>
                  <a:rPr lang="en-GB"/>
                  <a:t>Year of distribution</a:t>
                </a:r>
              </a:p>
            </c:rich>
          </c:tx>
          <c:layout>
            <c:manualLayout>
              <c:xMode val="edge"/>
              <c:yMode val="edge"/>
              <c:x val="0.43027071992117122"/>
              <c:y val="0.89784036469493267"/>
            </c:manualLayout>
          </c:layout>
          <c:overlay val="0"/>
          <c:spPr>
            <a:noFill/>
            <a:ln>
              <a:noFill/>
            </a:ln>
            <a:effectLst/>
          </c:spPr>
          <c:txPr>
            <a:bodyPr rot="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crossAx val="1325891312"/>
        <c:crosses val="autoZero"/>
        <c:auto val="1"/>
        <c:lblAlgn val="ctr"/>
        <c:lblOffset val="100"/>
        <c:noMultiLvlLbl val="0"/>
      </c:catAx>
      <c:valAx>
        <c:axId val="132589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a:t>Daily defined dose/1000 inhabitants/day</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GB"/>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crossAx val="1325889872"/>
        <c:crosses val="autoZero"/>
        <c:crossBetween val="between"/>
      </c:valAx>
      <c:spPr>
        <a:noFill/>
        <a:ln>
          <a:noFill/>
        </a:ln>
        <a:effectLst/>
      </c:spPr>
    </c:plotArea>
    <c:legend>
      <c:legendPos val="b"/>
      <c:layout>
        <c:manualLayout>
          <c:xMode val="edge"/>
          <c:yMode val="edge"/>
          <c:x val="0.2205043097611471"/>
          <c:y val="0.94150052117717498"/>
          <c:w val="0.77949573838966058"/>
          <c:h val="5.338546748823037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sv-S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l-BE" dirty="0" err="1"/>
              <a:t>Antifungal</a:t>
            </a:r>
            <a:r>
              <a:rPr lang="nl-BE" dirty="0"/>
              <a:t> </a:t>
            </a:r>
            <a:r>
              <a:rPr lang="nl-BE" dirty="0" err="1"/>
              <a:t>therapy</a:t>
            </a:r>
            <a:r>
              <a:rPr lang="nl-BE" dirty="0"/>
              <a:t> in </a:t>
            </a:r>
            <a:r>
              <a:rPr lang="nl-BE" dirty="0" err="1"/>
              <a:t>fungal</a:t>
            </a:r>
            <a:r>
              <a:rPr lang="nl-BE" dirty="0"/>
              <a:t> </a:t>
            </a:r>
            <a:r>
              <a:rPr lang="nl-BE" dirty="0" err="1"/>
              <a:t>pneumonia</a:t>
            </a:r>
            <a:r>
              <a:rPr lang="nl-BE" dirty="0"/>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3720377777777778"/>
          <c:y val="0.16749104938271606"/>
          <c:w val="0.58119574074074087"/>
          <c:h val="0.56784166666666669"/>
        </c:manualLayout>
      </c:layout>
      <c:barChart>
        <c:barDir val="bar"/>
        <c:grouping val="percentStacked"/>
        <c:varyColors val="0"/>
        <c:ser>
          <c:idx val="0"/>
          <c:order val="0"/>
          <c:tx>
            <c:strRef>
              <c:f>Blad1!$B$1</c:f>
              <c:strCache>
                <c:ptCount val="1"/>
                <c:pt idx="0">
                  <c:v>Fluconazole</c:v>
                </c:pt>
              </c:strCache>
            </c:strRef>
          </c:tx>
          <c:spPr>
            <a:solidFill>
              <a:schemeClr val="accent1">
                <a:tint val="77000"/>
              </a:schemeClr>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41,5</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42"/>
                        <a:gd name="adj2" fmla="val 1842"/>
                      </a:avLst>
                    </a:prstGeom>
                    <a:noFill/>
                    <a:ln>
                      <a:noFill/>
                    </a:ln>
                  </c15:spPr>
                  <c15:showDataLabelsRange val="0"/>
                </c:ext>
                <c:ext xmlns:c16="http://schemas.microsoft.com/office/drawing/2014/chart" uri="{C3380CC4-5D6E-409C-BE32-E72D297353CC}">
                  <c16:uniqueId val="{00000000-0413-4135-9159-A9BD6FE6914E}"/>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36,8</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71"/>
                        <a:gd name="adj2" fmla="val 4798"/>
                      </a:avLst>
                    </a:prstGeom>
                    <a:noFill/>
                    <a:ln>
                      <a:noFill/>
                    </a:ln>
                  </c15:spPr>
                  <c15:showDataLabelsRange val="0"/>
                </c:ext>
                <c:ext xmlns:c16="http://schemas.microsoft.com/office/drawing/2014/chart" uri="{C3380CC4-5D6E-409C-BE32-E72D297353CC}">
                  <c16:uniqueId val="{00000001-0413-4135-9159-A9BD6FE6914E}"/>
                </c:ext>
              </c:extLst>
            </c:dLbl>
            <c:dLbl>
              <c:idx val="2"/>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17,6</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
                        <a:gd name="adj2" fmla="val -21801"/>
                      </a:avLst>
                    </a:prstGeom>
                    <a:noFill/>
                    <a:ln>
                      <a:noFill/>
                    </a:ln>
                  </c15:spPr>
                  <c15:showDataLabelsRange val="0"/>
                </c:ext>
                <c:ext xmlns:c16="http://schemas.microsoft.com/office/drawing/2014/chart" uri="{C3380CC4-5D6E-409C-BE32-E72D297353CC}">
                  <c16:uniqueId val="{00000002-0413-4135-9159-A9BD6FE6914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Blad1!$A$2:$A$4</c:f>
              <c:strCache>
                <c:ptCount val="3"/>
                <c:pt idx="0">
                  <c:v>Flanders (n=94)</c:v>
                </c:pt>
                <c:pt idx="1">
                  <c:v>Wallonia (n=57)</c:v>
                </c:pt>
                <c:pt idx="2">
                  <c:v>Brussels Capital region (n=17)</c:v>
                </c:pt>
              </c:strCache>
            </c:strRef>
          </c:cat>
          <c:val>
            <c:numRef>
              <c:f>Blad1!$B$2:$B$4</c:f>
              <c:numCache>
                <c:formatCode>General</c:formatCode>
                <c:ptCount val="3"/>
                <c:pt idx="0">
                  <c:v>39</c:v>
                </c:pt>
                <c:pt idx="1">
                  <c:v>21</c:v>
                </c:pt>
                <c:pt idx="2">
                  <c:v>3</c:v>
                </c:pt>
              </c:numCache>
            </c:numRef>
          </c:val>
          <c:extLst>
            <c:ext xmlns:c16="http://schemas.microsoft.com/office/drawing/2014/chart" uri="{C3380CC4-5D6E-409C-BE32-E72D297353CC}">
              <c16:uniqueId val="{00000003-0413-4135-9159-A9BD6FE6914E}"/>
            </c:ext>
          </c:extLst>
        </c:ser>
        <c:ser>
          <c:idx val="1"/>
          <c:order val="1"/>
          <c:tx>
            <c:strRef>
              <c:f>Blad1!$C$1</c:f>
              <c:strCache>
                <c:ptCount val="1"/>
                <c:pt idx="0">
                  <c:v>Other antifungal therapy</c:v>
                </c:pt>
              </c:strCache>
            </c:strRef>
          </c:tx>
          <c:spPr>
            <a:solidFill>
              <a:schemeClr val="accent1">
                <a:shade val="76000"/>
              </a:schemeClr>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58,5</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1842"/>
                      </a:avLst>
                    </a:prstGeom>
                    <a:noFill/>
                    <a:ln>
                      <a:noFill/>
                    </a:ln>
                  </c15:spPr>
                  <c15:showDataLabelsRange val="0"/>
                </c:ext>
                <c:ext xmlns:c16="http://schemas.microsoft.com/office/drawing/2014/chart" uri="{C3380CC4-5D6E-409C-BE32-E72D297353CC}">
                  <c16:uniqueId val="{00000004-0413-4135-9159-A9BD6FE6914E}"/>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63,2</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71"/>
                        <a:gd name="adj2" fmla="val -7024"/>
                      </a:avLst>
                    </a:prstGeom>
                    <a:noFill/>
                    <a:ln>
                      <a:noFill/>
                    </a:ln>
                  </c15:spPr>
                  <c15:showDataLabelsRange val="0"/>
                </c:ext>
                <c:ext xmlns:c16="http://schemas.microsoft.com/office/drawing/2014/chart" uri="{C3380CC4-5D6E-409C-BE32-E72D297353CC}">
                  <c16:uniqueId val="{00000005-0413-4135-9159-A9BD6FE6914E}"/>
                </c:ext>
              </c:extLst>
            </c:dLbl>
            <c:dLbl>
              <c:idx val="2"/>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82,4</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1842"/>
                      </a:avLst>
                    </a:prstGeom>
                    <a:noFill/>
                    <a:ln>
                      <a:noFill/>
                    </a:ln>
                  </c15:spPr>
                  <c15:showDataLabelsRange val="0"/>
                </c:ext>
                <c:ext xmlns:c16="http://schemas.microsoft.com/office/drawing/2014/chart" uri="{C3380CC4-5D6E-409C-BE32-E72D297353CC}">
                  <c16:uniqueId val="{00000006-0413-4135-9159-A9BD6FE6914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Blad1!$A$2:$A$4</c:f>
              <c:strCache>
                <c:ptCount val="3"/>
                <c:pt idx="0">
                  <c:v>Flanders (n=94)</c:v>
                </c:pt>
                <c:pt idx="1">
                  <c:v>Wallonia (n=57)</c:v>
                </c:pt>
                <c:pt idx="2">
                  <c:v>Brussels Capital region (n=17)</c:v>
                </c:pt>
              </c:strCache>
            </c:strRef>
          </c:cat>
          <c:val>
            <c:numRef>
              <c:f>Blad1!$C$2:$C$4</c:f>
              <c:numCache>
                <c:formatCode>General</c:formatCode>
                <c:ptCount val="3"/>
                <c:pt idx="0">
                  <c:v>55</c:v>
                </c:pt>
                <c:pt idx="1">
                  <c:v>36</c:v>
                </c:pt>
                <c:pt idx="2">
                  <c:v>14</c:v>
                </c:pt>
              </c:numCache>
            </c:numRef>
          </c:val>
          <c:extLst>
            <c:ext xmlns:c16="http://schemas.microsoft.com/office/drawing/2014/chart" uri="{C3380CC4-5D6E-409C-BE32-E72D297353CC}">
              <c16:uniqueId val="{00000007-0413-4135-9159-A9BD6FE6914E}"/>
            </c:ext>
          </c:extLst>
        </c:ser>
        <c:dLbls>
          <c:showLegendKey val="0"/>
          <c:showVal val="0"/>
          <c:showCatName val="0"/>
          <c:showSerName val="0"/>
          <c:showPercent val="0"/>
          <c:showBubbleSize val="0"/>
        </c:dLbls>
        <c:gapWidth val="150"/>
        <c:overlap val="100"/>
        <c:axId val="1806471071"/>
        <c:axId val="1806469151"/>
      </c:barChart>
      <c:catAx>
        <c:axId val="1806471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806469151"/>
        <c:crosses val="autoZero"/>
        <c:auto val="1"/>
        <c:lblAlgn val="ctr"/>
        <c:lblOffset val="100"/>
        <c:noMultiLvlLbl val="0"/>
      </c:catAx>
      <c:valAx>
        <c:axId val="18064691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806471071"/>
        <c:crosses val="autoZero"/>
        <c:crossBetween val="between"/>
      </c:valAx>
      <c:spPr>
        <a:noFill/>
        <a:ln>
          <a:noFill/>
        </a:ln>
        <a:effectLst/>
      </c:spPr>
    </c:plotArea>
    <c:legend>
      <c:legendPos val="b"/>
      <c:layout>
        <c:manualLayout>
          <c:xMode val="edge"/>
          <c:yMode val="edge"/>
          <c:x val="0.25864370370370371"/>
          <c:y val="0.85575714909422662"/>
          <c:w val="0.71571838391415499"/>
          <c:h val="0.14424285090577338"/>
        </c:manualLayout>
      </c:layout>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l-BE"/>
              <a:t>Urogenital infections (n=83)</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32170703703703701"/>
          <c:y val="0.16749104938271606"/>
          <c:w val="0.649917962962963"/>
          <c:h val="0.5605854938271605"/>
        </c:manualLayout>
      </c:layout>
      <c:barChart>
        <c:barDir val="bar"/>
        <c:grouping val="stacked"/>
        <c:varyColors val="0"/>
        <c:ser>
          <c:idx val="0"/>
          <c:order val="0"/>
          <c:tx>
            <c:strRef>
              <c:f>Blad1!$B$1</c:f>
              <c:strCache>
                <c:ptCount val="1"/>
                <c:pt idx="0">
                  <c:v>Lower UTI and asymptomatic funguria</c:v>
                </c:pt>
              </c:strCache>
            </c:strRef>
          </c:tx>
          <c:spPr>
            <a:solidFill>
              <a:schemeClr val="accent4">
                <a:tint val="65000"/>
              </a:schemeClr>
            </a:solidFill>
            <a:ln>
              <a:noFill/>
            </a:ln>
            <a:effectLst/>
          </c:spPr>
          <c:invertIfNegative val="0"/>
          <c:cat>
            <c:strRef>
              <c:f>Blad1!$A$2:$A$3</c:f>
              <c:strCache>
                <c:ptCount val="2"/>
                <c:pt idx="0">
                  <c:v>General hospital (n=71)</c:v>
                </c:pt>
                <c:pt idx="1">
                  <c:v>Academic hospital (n=12)</c:v>
                </c:pt>
              </c:strCache>
            </c:strRef>
          </c:cat>
          <c:val>
            <c:numRef>
              <c:f>Blad1!$B$2:$B$3</c:f>
              <c:numCache>
                <c:formatCode>General</c:formatCode>
                <c:ptCount val="2"/>
                <c:pt idx="0">
                  <c:v>31</c:v>
                </c:pt>
                <c:pt idx="1">
                  <c:v>8</c:v>
                </c:pt>
              </c:numCache>
            </c:numRef>
          </c:val>
          <c:extLst>
            <c:ext xmlns:c16="http://schemas.microsoft.com/office/drawing/2014/chart" uri="{C3380CC4-5D6E-409C-BE32-E72D297353CC}">
              <c16:uniqueId val="{00000000-9225-40AC-820A-7CD86A49EB33}"/>
            </c:ext>
          </c:extLst>
        </c:ser>
        <c:ser>
          <c:idx val="1"/>
          <c:order val="1"/>
          <c:tx>
            <c:strRef>
              <c:f>Blad1!$C$1</c:f>
              <c:strCache>
                <c:ptCount val="1"/>
                <c:pt idx="0">
                  <c:v>Upper UTI (including CAUTI)</c:v>
                </c:pt>
              </c:strCache>
            </c:strRef>
          </c:tx>
          <c:spPr>
            <a:solidFill>
              <a:schemeClr val="accent4"/>
            </a:solidFill>
            <a:ln>
              <a:noFill/>
            </a:ln>
            <a:effectLst/>
          </c:spPr>
          <c:invertIfNegative val="0"/>
          <c:cat>
            <c:strRef>
              <c:f>Blad1!$A$2:$A$3</c:f>
              <c:strCache>
                <c:ptCount val="2"/>
                <c:pt idx="0">
                  <c:v>General hospital (n=71)</c:v>
                </c:pt>
                <c:pt idx="1">
                  <c:v>Academic hospital (n=12)</c:v>
                </c:pt>
              </c:strCache>
            </c:strRef>
          </c:cat>
          <c:val>
            <c:numRef>
              <c:f>Blad1!$C$2:$C$3</c:f>
              <c:numCache>
                <c:formatCode>General</c:formatCode>
                <c:ptCount val="2"/>
                <c:pt idx="0">
                  <c:v>23</c:v>
                </c:pt>
                <c:pt idx="1">
                  <c:v>3</c:v>
                </c:pt>
              </c:numCache>
            </c:numRef>
          </c:val>
          <c:extLst>
            <c:ext xmlns:c16="http://schemas.microsoft.com/office/drawing/2014/chart" uri="{C3380CC4-5D6E-409C-BE32-E72D297353CC}">
              <c16:uniqueId val="{00000001-9225-40AC-820A-7CD86A49EB33}"/>
            </c:ext>
          </c:extLst>
        </c:ser>
        <c:ser>
          <c:idx val="2"/>
          <c:order val="2"/>
          <c:tx>
            <c:strRef>
              <c:f>Blad1!$D$1</c:f>
              <c:strCache>
                <c:ptCount val="1"/>
                <c:pt idx="0">
                  <c:v>STI and gynecological infection</c:v>
                </c:pt>
              </c:strCache>
            </c:strRef>
          </c:tx>
          <c:spPr>
            <a:solidFill>
              <a:schemeClr val="accent4">
                <a:shade val="65000"/>
              </a:schemeClr>
            </a:solidFill>
            <a:ln>
              <a:noFill/>
            </a:ln>
            <a:effectLst/>
          </c:spPr>
          <c:invertIfNegative val="0"/>
          <c:cat>
            <c:strRef>
              <c:f>Blad1!$A$2:$A$3</c:f>
              <c:strCache>
                <c:ptCount val="2"/>
                <c:pt idx="0">
                  <c:v>General hospital (n=71)</c:v>
                </c:pt>
                <c:pt idx="1">
                  <c:v>Academic hospital (n=12)</c:v>
                </c:pt>
              </c:strCache>
            </c:strRef>
          </c:cat>
          <c:val>
            <c:numRef>
              <c:f>Blad1!$D$2:$D$3</c:f>
              <c:numCache>
                <c:formatCode>General</c:formatCode>
                <c:ptCount val="2"/>
                <c:pt idx="0">
                  <c:v>17</c:v>
                </c:pt>
                <c:pt idx="1">
                  <c:v>1</c:v>
                </c:pt>
              </c:numCache>
            </c:numRef>
          </c:val>
          <c:extLst>
            <c:ext xmlns:c16="http://schemas.microsoft.com/office/drawing/2014/chart" uri="{C3380CC4-5D6E-409C-BE32-E72D297353CC}">
              <c16:uniqueId val="{00000002-9225-40AC-820A-7CD86A49EB33}"/>
            </c:ext>
          </c:extLst>
        </c:ser>
        <c:dLbls>
          <c:showLegendKey val="0"/>
          <c:showVal val="0"/>
          <c:showCatName val="0"/>
          <c:showSerName val="0"/>
          <c:showPercent val="0"/>
          <c:showBubbleSize val="0"/>
        </c:dLbls>
        <c:gapWidth val="150"/>
        <c:overlap val="100"/>
        <c:axId val="1316848976"/>
        <c:axId val="1316835536"/>
      </c:barChart>
      <c:catAx>
        <c:axId val="131684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316835536"/>
        <c:crosses val="autoZero"/>
        <c:auto val="1"/>
        <c:lblAlgn val="ctr"/>
        <c:lblOffset val="100"/>
        <c:noMultiLvlLbl val="0"/>
      </c:catAx>
      <c:valAx>
        <c:axId val="1316835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316848976"/>
        <c:crosses val="autoZero"/>
        <c:crossBetween val="between"/>
      </c:valAx>
      <c:spPr>
        <a:noFill/>
        <a:ln>
          <a:noFill/>
        </a:ln>
        <a:effectLst/>
      </c:spPr>
    </c:plotArea>
    <c:legend>
      <c:legendPos val="b"/>
      <c:layout>
        <c:manualLayout>
          <c:xMode val="edge"/>
          <c:yMode val="edge"/>
          <c:x val="0"/>
          <c:y val="0.83083368264008928"/>
          <c:w val="0.99983716829570934"/>
          <c:h val="0.169166317359910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nl-BE" sz="2400" b="0" i="0" u="none" strike="noStrike" kern="1200" spc="0" baseline="0">
                <a:solidFill>
                  <a:prstClr val="black">
                    <a:lumMod val="65000"/>
                    <a:lumOff val="35000"/>
                  </a:prstClr>
                </a:solidFill>
                <a:latin typeface="+mn-lt"/>
                <a:ea typeface="+mn-ea"/>
                <a:cs typeface="+mn-cs"/>
              </a:defRPr>
            </a:pPr>
            <a:r>
              <a:rPr lang="nl-BE" sz="2400" b="0" i="0" u="none" strike="noStrike" kern="1200" spc="0" baseline="0">
                <a:solidFill>
                  <a:prstClr val="black">
                    <a:lumMod val="65000"/>
                    <a:lumOff val="35000"/>
                  </a:prstClr>
                </a:solidFill>
                <a:latin typeface="+mn-lt"/>
                <a:ea typeface="+mn-ea"/>
                <a:cs typeface="+mn-cs"/>
              </a:rPr>
              <a:t>Antifungal therapy in fungal pneumonia (%)</a:t>
            </a:r>
          </a:p>
        </c:rich>
      </c:tx>
      <c:overlay val="0"/>
      <c:spPr>
        <a:noFill/>
        <a:ln>
          <a:noFill/>
        </a:ln>
        <a:effectLst/>
      </c:spPr>
      <c:txPr>
        <a:bodyPr rot="0" spcFirstLastPara="1" vertOverflow="ellipsis" vert="horz" wrap="square" anchor="ctr" anchorCtr="1"/>
        <a:lstStyle/>
        <a:p>
          <a:pPr algn="ctr" rtl="0">
            <a:defRPr lang="nl-BE" sz="2400" b="0" i="0" u="none" strike="noStrike" kern="1200" spc="0" baseline="0">
              <a:solidFill>
                <a:prstClr val="black">
                  <a:lumMod val="65000"/>
                  <a:lumOff val="35000"/>
                </a:prstClr>
              </a:solidFill>
              <a:latin typeface="+mn-lt"/>
              <a:ea typeface="+mn-ea"/>
              <a:cs typeface="+mn-cs"/>
            </a:defRPr>
          </a:pPr>
          <a:endParaRPr lang="en-BE"/>
        </a:p>
      </c:txPr>
    </c:title>
    <c:autoTitleDeleted val="0"/>
    <c:plotArea>
      <c:layout>
        <c:manualLayout>
          <c:layoutTarget val="inner"/>
          <c:xMode val="edge"/>
          <c:yMode val="edge"/>
          <c:x val="0.32845759259259261"/>
          <c:y val="0.16749104938271606"/>
          <c:w val="0.6247759259259259"/>
          <c:h val="0.56784166666666669"/>
        </c:manualLayout>
      </c:layout>
      <c:barChart>
        <c:barDir val="bar"/>
        <c:grouping val="percentStacked"/>
        <c:varyColors val="0"/>
        <c:ser>
          <c:idx val="0"/>
          <c:order val="0"/>
          <c:tx>
            <c:strRef>
              <c:f>Blad1!$B$1</c:f>
              <c:strCache>
                <c:ptCount val="1"/>
                <c:pt idx="0">
                  <c:v>Fluconazole</c:v>
                </c:pt>
              </c:strCache>
            </c:strRef>
          </c:tx>
          <c:spPr>
            <a:solidFill>
              <a:schemeClr val="accent1">
                <a:tint val="77000"/>
              </a:schemeClr>
            </a:solidFill>
            <a:ln>
              <a:noFill/>
            </a:ln>
            <a:effectLst/>
          </c:spPr>
          <c:invertIfNegative val="0"/>
          <c:dLbls>
            <c:dLbl>
              <c:idx val="0"/>
              <c:tx>
                <c:rich>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fld id="{0F54479B-AF71-4387-B765-F04781056CBF}" type="VALUE">
                      <a:rPr lang="en-US" sz="2000" b="0" i="0" u="none" strike="noStrike" kern="1200" baseline="0">
                        <a:solidFill>
                          <a:schemeClr val="dk1">
                            <a:lumMod val="65000"/>
                            <a:lumOff val="35000"/>
                          </a:schemeClr>
                        </a:solidFill>
                        <a:latin typeface="+mn-lt"/>
                        <a:ea typeface="+mn-ea"/>
                        <a:cs typeface="+mn-cs"/>
                      </a:rPr>
                      <a:pPr algn="ctr">
                        <a:defRPr lang="en-US" sz="2000" b="0" i="0" u="none" strike="noStrike" kern="1200" baseline="0">
                          <a:solidFill>
                            <a:schemeClr val="dk1">
                              <a:lumMod val="65000"/>
                              <a:lumOff val="35000"/>
                            </a:schemeClr>
                          </a:solidFill>
                          <a:latin typeface="+mn-lt"/>
                          <a:ea typeface="+mn-ea"/>
                          <a:cs typeface="+mn-cs"/>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524"/>
                        <a:gd name="adj2" fmla="val -4234"/>
                      </a:avLst>
                    </a:prstGeom>
                    <a:noFill/>
                    <a:ln>
                      <a:noFill/>
                    </a:ln>
                  </c15:spPr>
                  <c15:dlblFieldTable/>
                  <c15:showDataLabelsRange val="0"/>
                </c:ext>
                <c:ext xmlns:c16="http://schemas.microsoft.com/office/drawing/2014/chart" uri="{C3380CC4-5D6E-409C-BE32-E72D297353CC}">
                  <c16:uniqueId val="{00000000-4938-40AB-8532-0B2645FA9D3E}"/>
                </c:ext>
              </c:extLst>
            </c:dLbl>
            <c:dLbl>
              <c:idx val="1"/>
              <c:tx>
                <c:rich>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fld id="{165B0E59-E16D-4411-8A7E-F759A52E2679}" type="VALUE">
                      <a:rPr lang="en-US" sz="2000" b="0" i="0" u="none" strike="noStrike" kern="1200" baseline="0">
                        <a:solidFill>
                          <a:schemeClr val="dk1">
                            <a:lumMod val="65000"/>
                            <a:lumOff val="35000"/>
                          </a:schemeClr>
                        </a:solidFill>
                        <a:latin typeface="+mn-lt"/>
                        <a:ea typeface="+mn-ea"/>
                        <a:cs typeface="+mn-cs"/>
                      </a:rPr>
                      <a:pPr algn="ctr">
                        <a:defRPr lang="en-US" sz="2000" b="0" i="0" u="none" strike="noStrike" kern="1200" baseline="0">
                          <a:solidFill>
                            <a:schemeClr val="dk1">
                              <a:lumMod val="65000"/>
                              <a:lumOff val="35000"/>
                            </a:schemeClr>
                          </a:solidFill>
                          <a:latin typeface="+mn-lt"/>
                          <a:ea typeface="+mn-ea"/>
                          <a:cs typeface="+mn-cs"/>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9646"/>
                      </a:avLst>
                    </a:prstGeom>
                    <a:noFill/>
                    <a:ln>
                      <a:noFill/>
                    </a:ln>
                  </c15:spPr>
                  <c15:dlblFieldTable/>
                  <c15:showDataLabelsRange val="0"/>
                </c:ext>
                <c:ext xmlns:c16="http://schemas.microsoft.com/office/drawing/2014/chart" uri="{C3380CC4-5D6E-409C-BE32-E72D297353CC}">
                  <c16:uniqueId val="{00000001-4938-40AB-8532-0B2645FA9D3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Blad1!$A$2:$A$3</c:f>
              <c:strCache>
                <c:ptCount val="2"/>
                <c:pt idx="0">
                  <c:v>General hospital (n=122)</c:v>
                </c:pt>
                <c:pt idx="1">
                  <c:v>University hospital (n=46)</c:v>
                </c:pt>
              </c:strCache>
            </c:strRef>
          </c:cat>
          <c:val>
            <c:numRef>
              <c:f>Blad1!$B$2:$B$3</c:f>
              <c:numCache>
                <c:formatCode>General</c:formatCode>
                <c:ptCount val="2"/>
                <c:pt idx="0">
                  <c:v>45.9</c:v>
                </c:pt>
                <c:pt idx="1">
                  <c:v>15.2</c:v>
                </c:pt>
              </c:numCache>
            </c:numRef>
          </c:val>
          <c:extLst>
            <c:ext xmlns:c16="http://schemas.microsoft.com/office/drawing/2014/chart" uri="{C3380CC4-5D6E-409C-BE32-E72D297353CC}">
              <c16:uniqueId val="{00000002-4938-40AB-8532-0B2645FA9D3E}"/>
            </c:ext>
          </c:extLst>
        </c:ser>
        <c:ser>
          <c:idx val="1"/>
          <c:order val="1"/>
          <c:tx>
            <c:strRef>
              <c:f>Blad1!$C$1</c:f>
              <c:strCache>
                <c:ptCount val="1"/>
                <c:pt idx="0">
                  <c:v>Other antifungal therapy</c:v>
                </c:pt>
              </c:strCache>
            </c:strRef>
          </c:tx>
          <c:spPr>
            <a:solidFill>
              <a:schemeClr val="accent1">
                <a:shade val="76000"/>
              </a:schemeClr>
            </a:solidFill>
            <a:ln>
              <a:noFill/>
            </a:ln>
            <a:effectLst/>
          </c:spPr>
          <c:invertIfNegative val="0"/>
          <c:dLbls>
            <c:dLbl>
              <c:idx val="0"/>
              <c:tx>
                <c:rich>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fld id="{AB360EBE-F4A0-4F69-9884-085DBFF50142}" type="VALUE">
                      <a:rPr lang="en-US" sz="2000" b="0" i="0" u="none" strike="noStrike" kern="1200" baseline="0">
                        <a:solidFill>
                          <a:schemeClr val="dk1">
                            <a:lumMod val="65000"/>
                            <a:lumOff val="35000"/>
                          </a:schemeClr>
                        </a:solidFill>
                        <a:latin typeface="+mn-lt"/>
                        <a:ea typeface="+mn-ea"/>
                        <a:cs typeface="+mn-cs"/>
                      </a:rPr>
                      <a:pPr algn="ctr">
                        <a:defRPr lang="en-US" sz="2000" b="0" i="0" u="none" strike="noStrike" kern="1200" baseline="0">
                          <a:solidFill>
                            <a:schemeClr val="dk1">
                              <a:lumMod val="65000"/>
                              <a:lumOff val="35000"/>
                            </a:schemeClr>
                          </a:solidFill>
                          <a:latin typeface="+mn-lt"/>
                          <a:ea typeface="+mn-ea"/>
                          <a:cs typeface="+mn-cs"/>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762"/>
                        <a:gd name="adj2" fmla="val -6940"/>
                      </a:avLst>
                    </a:prstGeom>
                    <a:noFill/>
                    <a:ln>
                      <a:noFill/>
                    </a:ln>
                  </c15:spPr>
                  <c15:dlblFieldTable/>
                  <c15:showDataLabelsRange val="0"/>
                </c:ext>
                <c:ext xmlns:c16="http://schemas.microsoft.com/office/drawing/2014/chart" uri="{C3380CC4-5D6E-409C-BE32-E72D297353CC}">
                  <c16:uniqueId val="{00000003-4938-40AB-8532-0B2645FA9D3E}"/>
                </c:ext>
              </c:extLst>
            </c:dLbl>
            <c:dLbl>
              <c:idx val="1"/>
              <c:tx>
                <c:rich>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fld id="{EE706C6F-67A7-4C6D-A59C-92FC66EE4BB0}" type="VALUE">
                      <a:rPr lang="en-US" sz="2000" b="0" i="0" u="none" strike="noStrike" kern="1200" baseline="0">
                        <a:solidFill>
                          <a:schemeClr val="dk1">
                            <a:lumMod val="65000"/>
                            <a:lumOff val="35000"/>
                          </a:schemeClr>
                        </a:solidFill>
                        <a:latin typeface="+mn-lt"/>
                        <a:ea typeface="+mn-ea"/>
                        <a:cs typeface="+mn-cs"/>
                      </a:rPr>
                      <a:pPr algn="ctr">
                        <a:defRPr lang="en-US" sz="2000" b="0" i="0" u="none" strike="noStrike" kern="1200" baseline="0">
                          <a:solidFill>
                            <a:schemeClr val="dk1">
                              <a:lumMod val="65000"/>
                              <a:lumOff val="35000"/>
                            </a:schemeClr>
                          </a:solidFill>
                          <a:latin typeface="+mn-lt"/>
                          <a:ea typeface="+mn-ea"/>
                          <a:cs typeface="+mn-cs"/>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1177"/>
                      </a:avLst>
                    </a:prstGeom>
                    <a:noFill/>
                    <a:ln>
                      <a:noFill/>
                    </a:ln>
                  </c15:spPr>
                  <c15:dlblFieldTable/>
                  <c15:showDataLabelsRange val="0"/>
                </c:ext>
                <c:ext xmlns:c16="http://schemas.microsoft.com/office/drawing/2014/chart" uri="{C3380CC4-5D6E-409C-BE32-E72D297353CC}">
                  <c16:uniqueId val="{00000004-4938-40AB-8532-0B2645FA9D3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0">
                <a:spAutoFit/>
              </a:bodyPr>
              <a:lstStyle/>
              <a:p>
                <a:pPr algn="ctr">
                  <a:defRPr lang="en-US"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Blad1!$A$2:$A$3</c:f>
              <c:strCache>
                <c:ptCount val="2"/>
                <c:pt idx="0">
                  <c:v>General hospital (n=122)</c:v>
                </c:pt>
                <c:pt idx="1">
                  <c:v>University hospital (n=46)</c:v>
                </c:pt>
              </c:strCache>
            </c:strRef>
          </c:cat>
          <c:val>
            <c:numRef>
              <c:f>Blad1!$C$2:$C$3</c:f>
              <c:numCache>
                <c:formatCode>General</c:formatCode>
                <c:ptCount val="2"/>
                <c:pt idx="0">
                  <c:v>54.1</c:v>
                </c:pt>
                <c:pt idx="1">
                  <c:v>84.8</c:v>
                </c:pt>
              </c:numCache>
            </c:numRef>
          </c:val>
          <c:extLst>
            <c:ext xmlns:c16="http://schemas.microsoft.com/office/drawing/2014/chart" uri="{C3380CC4-5D6E-409C-BE32-E72D297353CC}">
              <c16:uniqueId val="{00000005-4938-40AB-8532-0B2645FA9D3E}"/>
            </c:ext>
          </c:extLst>
        </c:ser>
        <c:dLbls>
          <c:showLegendKey val="0"/>
          <c:showVal val="0"/>
          <c:showCatName val="0"/>
          <c:showSerName val="0"/>
          <c:showPercent val="0"/>
          <c:showBubbleSize val="0"/>
        </c:dLbls>
        <c:gapWidth val="150"/>
        <c:overlap val="100"/>
        <c:axId val="1095668895"/>
        <c:axId val="1095669375"/>
      </c:barChart>
      <c:catAx>
        <c:axId val="1095668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000" b="0" i="0" u="none" strike="noStrike" kern="1200" baseline="0">
                <a:solidFill>
                  <a:schemeClr val="tx1">
                    <a:lumMod val="65000"/>
                    <a:lumOff val="35000"/>
                  </a:schemeClr>
                </a:solidFill>
                <a:latin typeface="+mn-lt"/>
                <a:ea typeface="+mn-ea"/>
                <a:cs typeface="+mn-cs"/>
              </a:defRPr>
            </a:pPr>
            <a:endParaRPr lang="en-BE"/>
          </a:p>
        </c:txPr>
        <c:crossAx val="1095669375"/>
        <c:crosses val="autoZero"/>
        <c:auto val="1"/>
        <c:lblAlgn val="ctr"/>
        <c:lblOffset val="100"/>
        <c:noMultiLvlLbl val="0"/>
      </c:catAx>
      <c:valAx>
        <c:axId val="10956693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2000" b="0" i="0" u="none" strike="noStrike" kern="1200" baseline="0">
                <a:solidFill>
                  <a:schemeClr val="tx1">
                    <a:lumMod val="65000"/>
                    <a:lumOff val="35000"/>
                  </a:schemeClr>
                </a:solidFill>
                <a:latin typeface="+mn-lt"/>
                <a:ea typeface="+mn-ea"/>
                <a:cs typeface="+mn-cs"/>
              </a:defRPr>
            </a:pPr>
            <a:endParaRPr lang="en-BE"/>
          </a:p>
        </c:txPr>
        <c:crossAx val="1095668895"/>
        <c:crosses val="autoZero"/>
        <c:crossBetween val="between"/>
      </c:valAx>
      <c:spPr>
        <a:noFill/>
        <a:ln>
          <a:noFill/>
        </a:ln>
        <a:effectLst/>
      </c:spPr>
    </c:plotArea>
    <c:legend>
      <c:legendPos val="b"/>
      <c:layout>
        <c:manualLayout>
          <c:xMode val="edge"/>
          <c:yMode val="edge"/>
          <c:x val="0.25864370370370371"/>
          <c:y val="0.85575714909422662"/>
          <c:w val="0.71129421914943403"/>
          <c:h val="0.14424285090577338"/>
        </c:manualLayout>
      </c:layout>
      <c:overlay val="0"/>
      <c:spPr>
        <a:noFill/>
        <a:ln>
          <a:noFill/>
        </a:ln>
        <a:effectLst/>
      </c:spPr>
      <c:txPr>
        <a:bodyPr rot="0" spcFirstLastPara="1" vertOverflow="ellipsis" vert="horz" wrap="square" anchor="ctr" anchorCtr="1"/>
        <a:lstStyle/>
        <a:p>
          <a:pPr algn="ctr">
            <a:defRPr lang="en-US" sz="20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0" i="0" u="none" strike="noStrike" kern="1200" baseline="0">
          <a:solidFill>
            <a:schemeClr val="tx1"/>
          </a:solidFill>
          <a:latin typeface="+mn-lt"/>
          <a:ea typeface="+mn-ea"/>
          <a:cs typeface="+mn-cs"/>
        </a:defRPr>
      </a:pPr>
      <a:endParaRPr lang="en-B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l-BE"/>
              <a:t>Gastro-intestinal infection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32170703703703701"/>
          <c:y val="0.16749104938271606"/>
          <c:w val="0.6327259259259258"/>
          <c:h val="0.52138796296296308"/>
        </c:manualLayout>
      </c:layout>
      <c:barChart>
        <c:barDir val="bar"/>
        <c:grouping val="percentStacked"/>
        <c:varyColors val="0"/>
        <c:ser>
          <c:idx val="0"/>
          <c:order val="0"/>
          <c:tx>
            <c:strRef>
              <c:f>Blad1!$B$1</c:f>
              <c:strCache>
                <c:ptCount val="1"/>
                <c:pt idx="0">
                  <c:v>ENT, oral and esophageal infection</c:v>
                </c:pt>
              </c:strCache>
            </c:strRef>
          </c:tx>
          <c:spPr>
            <a:solidFill>
              <a:schemeClr val="accent2">
                <a:tint val="65000"/>
              </a:schemeClr>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45,9</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42"/>
                        <a:gd name="adj2" fmla="val 4617"/>
                      </a:avLst>
                    </a:prstGeom>
                    <a:noFill/>
                    <a:ln>
                      <a:noFill/>
                    </a:ln>
                  </c15:spPr>
                  <c15:showDataLabelsRange val="0"/>
                </c:ext>
                <c:ext xmlns:c16="http://schemas.microsoft.com/office/drawing/2014/chart" uri="{C3380CC4-5D6E-409C-BE32-E72D297353CC}">
                  <c16:uniqueId val="{00000000-5547-4FBF-889E-52ECA5ADD07D}"/>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23,3</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1483"/>
                        <a:gd name="adj2" fmla="val 1662"/>
                      </a:avLst>
                    </a:prstGeom>
                    <a:noFill/>
                    <a:ln>
                      <a:noFill/>
                    </a:ln>
                  </c15:spPr>
                  <c15:showDataLabelsRange val="0"/>
                </c:ext>
                <c:ext xmlns:c16="http://schemas.microsoft.com/office/drawing/2014/chart" uri="{C3380CC4-5D6E-409C-BE32-E72D297353CC}">
                  <c16:uniqueId val="{00000001-5547-4FBF-889E-52ECA5ADD07D}"/>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Blad1!$A$2:$A$3</c:f>
              <c:strCache>
                <c:ptCount val="2"/>
                <c:pt idx="0">
                  <c:v>General hospital (n=185)</c:v>
                </c:pt>
                <c:pt idx="1">
                  <c:v>Academic hospital (n=73)</c:v>
                </c:pt>
              </c:strCache>
            </c:strRef>
          </c:cat>
          <c:val>
            <c:numRef>
              <c:f>Blad1!$B$2:$B$3</c:f>
              <c:numCache>
                <c:formatCode>General</c:formatCode>
                <c:ptCount val="2"/>
                <c:pt idx="0">
                  <c:v>85</c:v>
                </c:pt>
                <c:pt idx="1">
                  <c:v>17</c:v>
                </c:pt>
              </c:numCache>
            </c:numRef>
          </c:val>
          <c:extLst>
            <c:ext xmlns:c16="http://schemas.microsoft.com/office/drawing/2014/chart" uri="{C3380CC4-5D6E-409C-BE32-E72D297353CC}">
              <c16:uniqueId val="{00000002-5547-4FBF-889E-52ECA5ADD07D}"/>
            </c:ext>
          </c:extLst>
        </c:ser>
        <c:ser>
          <c:idx val="1"/>
          <c:order val="1"/>
          <c:tx>
            <c:strRef>
              <c:f>Blad1!$C$1</c:f>
              <c:strCache>
                <c:ptCount val="1"/>
                <c:pt idx="0">
                  <c:v>Gastro-intestinal infection</c:v>
                </c:pt>
              </c:strCache>
            </c:strRef>
          </c:tx>
          <c:spPr>
            <a:solidFill>
              <a:schemeClr val="accent2"/>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23,2</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612"/>
                        <a:gd name="adj2" fmla="val -1294"/>
                      </a:avLst>
                    </a:prstGeom>
                    <a:noFill/>
                    <a:ln>
                      <a:noFill/>
                    </a:ln>
                  </c15:spPr>
                  <c15:showDataLabelsRange val="0"/>
                </c:ext>
                <c:ext xmlns:c16="http://schemas.microsoft.com/office/drawing/2014/chart" uri="{C3380CC4-5D6E-409C-BE32-E72D297353CC}">
                  <c16:uniqueId val="{00000003-5547-4FBF-889E-52ECA5ADD07D}"/>
                </c:ext>
              </c:extLst>
            </c:dLbl>
            <c:dLbl>
              <c:idx val="1"/>
              <c:layout>
                <c:manualLayout>
                  <c:x val="2.3518518518517656E-3"/>
                  <c:y val="-3.5930654884856425E-17"/>
                </c:manualLayout>
              </c:layout>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19,2</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42"/>
                        <a:gd name="adj2" fmla="val 16439"/>
                      </a:avLst>
                    </a:prstGeom>
                    <a:noFill/>
                    <a:ln>
                      <a:noFill/>
                    </a:ln>
                  </c15:spPr>
                  <c15:showDataLabelsRange val="0"/>
                </c:ext>
                <c:ext xmlns:c16="http://schemas.microsoft.com/office/drawing/2014/chart" uri="{C3380CC4-5D6E-409C-BE32-E72D297353CC}">
                  <c16:uniqueId val="{00000004-5547-4FBF-889E-52ECA5ADD07D}"/>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Blad1!$A$2:$A$3</c:f>
              <c:strCache>
                <c:ptCount val="2"/>
                <c:pt idx="0">
                  <c:v>General hospital (n=185)</c:v>
                </c:pt>
                <c:pt idx="1">
                  <c:v>Academic hospital (n=73)</c:v>
                </c:pt>
              </c:strCache>
            </c:strRef>
          </c:cat>
          <c:val>
            <c:numRef>
              <c:f>Blad1!$C$2:$C$3</c:f>
              <c:numCache>
                <c:formatCode>General</c:formatCode>
                <c:ptCount val="2"/>
                <c:pt idx="0">
                  <c:v>43</c:v>
                </c:pt>
                <c:pt idx="1">
                  <c:v>14</c:v>
                </c:pt>
              </c:numCache>
            </c:numRef>
          </c:val>
          <c:extLst>
            <c:ext xmlns:c16="http://schemas.microsoft.com/office/drawing/2014/chart" uri="{C3380CC4-5D6E-409C-BE32-E72D297353CC}">
              <c16:uniqueId val="{00000005-5547-4FBF-889E-52ECA5ADD07D}"/>
            </c:ext>
          </c:extLst>
        </c:ser>
        <c:ser>
          <c:idx val="2"/>
          <c:order val="2"/>
          <c:tx>
            <c:strRef>
              <c:f>Blad1!$D$1</c:f>
              <c:strCache>
                <c:ptCount val="1"/>
                <c:pt idx="0">
                  <c:v>Abdominal sepsis and abdominal abscess</c:v>
                </c:pt>
              </c:strCache>
            </c:strRef>
          </c:tx>
          <c:spPr>
            <a:solidFill>
              <a:schemeClr val="accent2">
                <a:shade val="65000"/>
              </a:schemeClr>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30,8</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10160"/>
                      </a:avLst>
                    </a:prstGeom>
                    <a:noFill/>
                    <a:ln>
                      <a:noFill/>
                    </a:ln>
                  </c15:spPr>
                  <c15:showDataLabelsRange val="0"/>
                </c:ext>
                <c:ext xmlns:c16="http://schemas.microsoft.com/office/drawing/2014/chart" uri="{C3380CC4-5D6E-409C-BE32-E72D297353CC}">
                  <c16:uniqueId val="{00000006-5547-4FBF-889E-52ECA5ADD07D}"/>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r>
                      <a:rPr lang="en-US"/>
                      <a:t>57,6</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71"/>
                        <a:gd name="adj2" fmla="val 1662"/>
                      </a:avLst>
                    </a:prstGeom>
                    <a:noFill/>
                    <a:ln>
                      <a:noFill/>
                    </a:ln>
                  </c15:spPr>
                  <c15:showDataLabelsRange val="0"/>
                </c:ext>
                <c:ext xmlns:c16="http://schemas.microsoft.com/office/drawing/2014/chart" uri="{C3380CC4-5D6E-409C-BE32-E72D297353CC}">
                  <c16:uniqueId val="{00000007-5547-4FBF-889E-52ECA5ADD07D}"/>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Blad1!$A$2:$A$3</c:f>
              <c:strCache>
                <c:ptCount val="2"/>
                <c:pt idx="0">
                  <c:v>General hospital (n=185)</c:v>
                </c:pt>
                <c:pt idx="1">
                  <c:v>Academic hospital (n=73)</c:v>
                </c:pt>
              </c:strCache>
            </c:strRef>
          </c:cat>
          <c:val>
            <c:numRef>
              <c:f>Blad1!$D$2:$D$3</c:f>
              <c:numCache>
                <c:formatCode>General</c:formatCode>
                <c:ptCount val="2"/>
                <c:pt idx="0">
                  <c:v>57</c:v>
                </c:pt>
                <c:pt idx="1">
                  <c:v>42</c:v>
                </c:pt>
              </c:numCache>
            </c:numRef>
          </c:val>
          <c:extLst>
            <c:ext xmlns:c16="http://schemas.microsoft.com/office/drawing/2014/chart" uri="{C3380CC4-5D6E-409C-BE32-E72D297353CC}">
              <c16:uniqueId val="{00000008-5547-4FBF-889E-52ECA5ADD07D}"/>
            </c:ext>
          </c:extLst>
        </c:ser>
        <c:dLbls>
          <c:showLegendKey val="0"/>
          <c:showVal val="0"/>
          <c:showCatName val="0"/>
          <c:showSerName val="0"/>
          <c:showPercent val="0"/>
          <c:showBubbleSize val="0"/>
        </c:dLbls>
        <c:gapWidth val="182"/>
        <c:overlap val="100"/>
        <c:axId val="1321230240"/>
        <c:axId val="1321240320"/>
      </c:barChart>
      <c:catAx>
        <c:axId val="132123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321240320"/>
        <c:crosses val="autoZero"/>
        <c:auto val="1"/>
        <c:lblAlgn val="ctr"/>
        <c:lblOffset val="100"/>
        <c:noMultiLvlLbl val="0"/>
      </c:catAx>
      <c:valAx>
        <c:axId val="1321240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321230240"/>
        <c:crosses val="autoZero"/>
        <c:crossBetween val="between"/>
      </c:valAx>
      <c:spPr>
        <a:noFill/>
        <a:ln>
          <a:noFill/>
        </a:ln>
        <a:effectLst/>
      </c:spPr>
    </c:plotArea>
    <c:legend>
      <c:legendPos val="b"/>
      <c:layout>
        <c:manualLayout>
          <c:xMode val="edge"/>
          <c:yMode val="edge"/>
          <c:x val="0"/>
          <c:y val="0.82936905092534141"/>
          <c:w val="1"/>
          <c:h val="0.1706309490746585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[Farmanet_J02A_2015_tem_2023_.xlsx]DDD per 1000 inwoners totaal!Draaitabel7</c:name>
    <c:fmtId val="-1"/>
  </c:pivotSource>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GB" b="1"/>
              <a:t>Consumption of antifungal therapy in Belgium and the EU  </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nl-BE"/>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'DDD per 1000 inwoners totaal'!$B$3</c:f>
              <c:strCache>
                <c:ptCount val="1"/>
                <c:pt idx="0">
                  <c:v>Community - BE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totaal'!$B$4:$B$13</c:f>
              <c:numCache>
                <c:formatCode>0.00</c:formatCode>
                <c:ptCount val="9"/>
                <c:pt idx="0">
                  <c:v>1.2763841925629398</c:v>
                </c:pt>
                <c:pt idx="1">
                  <c:v>1.2577001462378135</c:v>
                </c:pt>
                <c:pt idx="2">
                  <c:v>1.2052781919222548</c:v>
                </c:pt>
                <c:pt idx="3">
                  <c:v>1.1818239804051067</c:v>
                </c:pt>
                <c:pt idx="4">
                  <c:v>1.1689471609215083</c:v>
                </c:pt>
                <c:pt idx="5">
                  <c:v>1.0474342930723985</c:v>
                </c:pt>
                <c:pt idx="6">
                  <c:v>1.0705387308941379</c:v>
                </c:pt>
                <c:pt idx="7">
                  <c:v>1.0862474050550541</c:v>
                </c:pt>
                <c:pt idx="8">
                  <c:v>1.1188241774792032</c:v>
                </c:pt>
              </c:numCache>
            </c:numRef>
          </c:val>
          <c:smooth val="0"/>
          <c:extLst>
            <c:ext xmlns:c16="http://schemas.microsoft.com/office/drawing/2014/chart" uri="{C3380CC4-5D6E-409C-BE32-E72D297353CC}">
              <c16:uniqueId val="{00000000-1019-44EE-AABE-DCAA8F1FF20E}"/>
            </c:ext>
          </c:extLst>
        </c:ser>
        <c:ser>
          <c:idx val="1"/>
          <c:order val="1"/>
          <c:tx>
            <c:strRef>
              <c:f>'DDD per 1000 inwoners totaal'!$C$3</c:f>
              <c:strCache>
                <c:ptCount val="1"/>
                <c:pt idx="0">
                  <c:v>Community - EU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totaal'!$C$4:$C$13</c:f>
              <c:numCache>
                <c:formatCode>0.00</c:formatCode>
                <c:ptCount val="9"/>
                <c:pt idx="0">
                  <c:v>0.39900000000000002</c:v>
                </c:pt>
                <c:pt idx="1">
                  <c:v>0.52200000000000002</c:v>
                </c:pt>
                <c:pt idx="2">
                  <c:v>0.34499999999999997</c:v>
                </c:pt>
                <c:pt idx="3">
                  <c:v>0.373</c:v>
                </c:pt>
                <c:pt idx="4">
                  <c:v>0.44400000000000001</c:v>
                </c:pt>
                <c:pt idx="5">
                  <c:v>0.38800000000000001</c:v>
                </c:pt>
                <c:pt idx="6">
                  <c:v>0.38800000000000001</c:v>
                </c:pt>
                <c:pt idx="7">
                  <c:v>0.41299999999999998</c:v>
                </c:pt>
                <c:pt idx="8">
                  <c:v>0.42599999999999999</c:v>
                </c:pt>
              </c:numCache>
            </c:numRef>
          </c:val>
          <c:smooth val="0"/>
          <c:extLst>
            <c:ext xmlns:c16="http://schemas.microsoft.com/office/drawing/2014/chart" uri="{C3380CC4-5D6E-409C-BE32-E72D297353CC}">
              <c16:uniqueId val="{00000001-1019-44EE-AABE-DCAA8F1FF20E}"/>
            </c:ext>
          </c:extLst>
        </c:ser>
        <c:ser>
          <c:idx val="2"/>
          <c:order val="2"/>
          <c:tx>
            <c:strRef>
              <c:f>'DDD per 1000 inwoners totaal'!$D$3</c:f>
              <c:strCache>
                <c:ptCount val="1"/>
                <c:pt idx="0">
                  <c:v>Hospital - BE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totaal'!$D$4:$D$13</c:f>
              <c:numCache>
                <c:formatCode>0.000</c:formatCode>
                <c:ptCount val="9"/>
                <c:pt idx="0">
                  <c:v>9.5549556062246854E-2</c:v>
                </c:pt>
                <c:pt idx="1">
                  <c:v>8.9112318880883487E-2</c:v>
                </c:pt>
                <c:pt idx="2">
                  <c:v>8.6578976821284903E-2</c:v>
                </c:pt>
                <c:pt idx="3">
                  <c:v>8.4276401830802941E-2</c:v>
                </c:pt>
                <c:pt idx="4">
                  <c:v>7.9841567158319263E-2</c:v>
                </c:pt>
                <c:pt idx="5">
                  <c:v>7.474252794426367E-2</c:v>
                </c:pt>
                <c:pt idx="6">
                  <c:v>7.6835350173686506E-2</c:v>
                </c:pt>
                <c:pt idx="7">
                  <c:v>7.2710301333421656E-2</c:v>
                </c:pt>
                <c:pt idx="8">
                  <c:v>6.2562413439000472E-2</c:v>
                </c:pt>
              </c:numCache>
            </c:numRef>
          </c:val>
          <c:smooth val="0"/>
          <c:extLst>
            <c:ext xmlns:c16="http://schemas.microsoft.com/office/drawing/2014/chart" uri="{C3380CC4-5D6E-409C-BE32-E72D297353CC}">
              <c16:uniqueId val="{00000002-1019-44EE-AABE-DCAA8F1FF20E}"/>
            </c:ext>
          </c:extLst>
        </c:ser>
        <c:ser>
          <c:idx val="3"/>
          <c:order val="3"/>
          <c:tx>
            <c:strRef>
              <c:f>'DDD per 1000 inwoners totaal'!$E$3</c:f>
              <c:strCache>
                <c:ptCount val="1"/>
                <c:pt idx="0">
                  <c:v>Hospital - EU</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totaal'!$E$4:$E$13</c:f>
              <c:numCache>
                <c:formatCode>General</c:formatCode>
                <c:ptCount val="9"/>
                <c:pt idx="0">
                  <c:v>8.2000000000000003E-2</c:v>
                </c:pt>
                <c:pt idx="1">
                  <c:v>5.6000000000000001E-2</c:v>
                </c:pt>
                <c:pt idx="2">
                  <c:v>7.1999999999999995E-2</c:v>
                </c:pt>
                <c:pt idx="3">
                  <c:v>0.113</c:v>
                </c:pt>
                <c:pt idx="4">
                  <c:v>0.11700000000000001</c:v>
                </c:pt>
                <c:pt idx="5">
                  <c:v>0.125</c:v>
                </c:pt>
                <c:pt idx="6">
                  <c:v>0.13200000000000001</c:v>
                </c:pt>
                <c:pt idx="7">
                  <c:v>0.13200000000000001</c:v>
                </c:pt>
                <c:pt idx="8">
                  <c:v>8.3000000000000004E-2</c:v>
                </c:pt>
              </c:numCache>
            </c:numRef>
          </c:val>
          <c:smooth val="0"/>
          <c:extLst>
            <c:ext xmlns:c16="http://schemas.microsoft.com/office/drawing/2014/chart" uri="{C3380CC4-5D6E-409C-BE32-E72D297353CC}">
              <c16:uniqueId val="{00000003-1019-44EE-AABE-DCAA8F1FF20E}"/>
            </c:ext>
          </c:extLst>
        </c:ser>
        <c:ser>
          <c:idx val="4"/>
          <c:order val="4"/>
          <c:tx>
            <c:strRef>
              <c:f>'DDD per 1000 inwoners totaal'!$F$3</c:f>
              <c:strCache>
                <c:ptCount val="1"/>
                <c:pt idx="0">
                  <c:v>Total - BE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totaal'!$F$4:$F$13</c:f>
              <c:numCache>
                <c:formatCode>0.00</c:formatCode>
                <c:ptCount val="9"/>
                <c:pt idx="0">
                  <c:v>1.3719337486251866</c:v>
                </c:pt>
                <c:pt idx="1">
                  <c:v>1.346812465118697</c:v>
                </c:pt>
                <c:pt idx="2">
                  <c:v>1.2918571687435398</c:v>
                </c:pt>
                <c:pt idx="3">
                  <c:v>1.2661003822359096</c:v>
                </c:pt>
                <c:pt idx="4">
                  <c:v>1.2487887280798275</c:v>
                </c:pt>
                <c:pt idx="5">
                  <c:v>1.1221768210166623</c:v>
                </c:pt>
                <c:pt idx="6">
                  <c:v>1.1473740810678243</c:v>
                </c:pt>
                <c:pt idx="7">
                  <c:v>1.1589577063884757</c:v>
                </c:pt>
                <c:pt idx="8">
                  <c:v>1.1813865909182035</c:v>
                </c:pt>
              </c:numCache>
            </c:numRef>
          </c:val>
          <c:smooth val="0"/>
          <c:extLst>
            <c:ext xmlns:c16="http://schemas.microsoft.com/office/drawing/2014/chart" uri="{C3380CC4-5D6E-409C-BE32-E72D297353CC}">
              <c16:uniqueId val="{00000004-1019-44EE-AABE-DCAA8F1FF20E}"/>
            </c:ext>
          </c:extLst>
        </c:ser>
        <c:ser>
          <c:idx val="5"/>
          <c:order val="5"/>
          <c:tx>
            <c:strRef>
              <c:f>'DDD per 1000 inwoners totaal'!$G$3</c:f>
              <c:strCache>
                <c:ptCount val="1"/>
                <c:pt idx="0">
                  <c:v>Total - EU</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'DDD per 1000 inwoners totaal'!$A$4:$A$13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inwoners totaal'!$G$4:$G$13</c:f>
              <c:numCache>
                <c:formatCode>0.00</c:formatCode>
                <c:ptCount val="9"/>
                <c:pt idx="0">
                  <c:v>0.48100000000000004</c:v>
                </c:pt>
                <c:pt idx="1">
                  <c:v>0.57800000000000007</c:v>
                </c:pt>
                <c:pt idx="2">
                  <c:v>0.41699999999999998</c:v>
                </c:pt>
                <c:pt idx="3">
                  <c:v>0.48599999999999999</c:v>
                </c:pt>
                <c:pt idx="4">
                  <c:v>0.56100000000000005</c:v>
                </c:pt>
                <c:pt idx="5">
                  <c:v>0.51300000000000001</c:v>
                </c:pt>
                <c:pt idx="6">
                  <c:v>0.52</c:v>
                </c:pt>
                <c:pt idx="7">
                  <c:v>0.54499999999999993</c:v>
                </c:pt>
                <c:pt idx="8">
                  <c:v>0.50900000000000001</c:v>
                </c:pt>
              </c:numCache>
            </c:numRef>
          </c:val>
          <c:smooth val="0"/>
          <c:extLst>
            <c:ext xmlns:c16="http://schemas.microsoft.com/office/drawing/2014/chart" uri="{C3380CC4-5D6E-409C-BE32-E72D297353CC}">
              <c16:uniqueId val="{00000005-1019-44EE-AABE-DCAA8F1FF20E}"/>
            </c:ext>
          </c:extLst>
        </c:ser>
        <c:dLbls>
          <c:showLegendKey val="0"/>
          <c:showVal val="0"/>
          <c:showCatName val="0"/>
          <c:showSerName val="0"/>
          <c:showPercent val="0"/>
          <c:showBubbleSize val="0"/>
        </c:dLbls>
        <c:marker val="1"/>
        <c:smooth val="0"/>
        <c:axId val="1672811632"/>
        <c:axId val="1672814512"/>
      </c:lineChart>
      <c:catAx>
        <c:axId val="167281163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a:t>Year of distribution</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BE"/>
          </a:p>
        </c:txPr>
        <c:crossAx val="1672814512"/>
        <c:crosses val="autoZero"/>
        <c:auto val="1"/>
        <c:lblAlgn val="ctr"/>
        <c:lblOffset val="100"/>
        <c:noMultiLvlLbl val="0"/>
      </c:catAx>
      <c:valAx>
        <c:axId val="16728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a:t>Daily defined dose/1000 inhabitants/day</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GB"/>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1672811632"/>
        <c:crosses val="autoZero"/>
        <c:crossBetween val="between"/>
      </c:valAx>
      <c:spPr>
        <a:noFill/>
        <a:ln>
          <a:noFill/>
        </a:ln>
        <a:effectLst/>
      </c:spPr>
    </c:plotArea>
    <c:legend>
      <c:legendPos val="b"/>
      <c:layout>
        <c:manualLayout>
          <c:xMode val="edge"/>
          <c:yMode val="edge"/>
          <c:x val="7.4334545585111877E-2"/>
          <c:y val="0.88750824634619541"/>
          <c:w val="0.88912787667385451"/>
          <c:h val="0.1034325129965031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nl-B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a:t>Global-PPS (n=100 354)</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Blad1!$B$2</c:f>
              <c:strCache>
                <c:ptCount val="1"/>
                <c:pt idx="0">
                  <c:v>No antimicrobial therapy</c:v>
                </c:pt>
              </c:strCache>
            </c:strRef>
          </c:tx>
          <c:spPr>
            <a:solidFill>
              <a:schemeClr val="accent1"/>
            </a:solidFill>
            <a:ln>
              <a:noFill/>
            </a:ln>
            <a:effectLst/>
          </c:spPr>
          <c:invertIfNegative val="0"/>
          <c:dLbls>
            <c:dLbl>
              <c:idx val="0"/>
              <c:tx>
                <c:rich>
                  <a:bodyPr/>
                  <a:lstStyle/>
                  <a:p>
                    <a:fld id="{9494746C-D3AE-4BBB-B95C-D5F4EC9EDEF9}"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8B-4003-9783-539E50860B1B}"/>
                </c:ext>
              </c:extLst>
            </c:dLbl>
            <c:dLbl>
              <c:idx val="1"/>
              <c:tx>
                <c:rich>
                  <a:bodyPr/>
                  <a:lstStyle/>
                  <a:p>
                    <a:fld id="{07093DF2-04AF-4E9B-9E03-877ABDEFE61C}"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8B-4003-9783-539E50860B1B}"/>
                </c:ext>
              </c:extLst>
            </c:dLbl>
            <c:dLbl>
              <c:idx val="2"/>
              <c:delete val="1"/>
              <c:extLst>
                <c:ext xmlns:c15="http://schemas.microsoft.com/office/drawing/2012/chart" uri="{CE6537A1-D6FC-4f65-9D91-7224C49458BB}"/>
                <c:ext xmlns:c16="http://schemas.microsoft.com/office/drawing/2014/chart" uri="{C3380CC4-5D6E-409C-BE32-E72D297353CC}">
                  <c16:uniqueId val="{00000002-DC8B-4003-9783-539E50860B1B}"/>
                </c:ext>
              </c:extLst>
            </c:dLbl>
            <c:dLbl>
              <c:idx val="3"/>
              <c:tx>
                <c:rich>
                  <a:bodyPr/>
                  <a:lstStyle/>
                  <a:p>
                    <a:fld id="{214DD656-8EC0-4D54-97F1-F90464F98B73}"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8B-4003-9783-539E50860B1B}"/>
                </c:ext>
              </c:extLst>
            </c:dLbl>
            <c:dLbl>
              <c:idx val="4"/>
              <c:delete val="1"/>
              <c:extLst>
                <c:ext xmlns:c15="http://schemas.microsoft.com/office/drawing/2012/chart" uri="{CE6537A1-D6FC-4f65-9D91-7224C49458BB}"/>
                <c:ext xmlns:c16="http://schemas.microsoft.com/office/drawing/2014/chart" uri="{C3380CC4-5D6E-409C-BE32-E72D297353CC}">
                  <c16:uniqueId val="{00000004-DC8B-4003-9783-539E50860B1B}"/>
                </c:ext>
              </c:extLst>
            </c:dLbl>
            <c:dLbl>
              <c:idx val="5"/>
              <c:tx>
                <c:rich>
                  <a:bodyPr/>
                  <a:lstStyle/>
                  <a:p>
                    <a:fld id="{BA71546C-D377-4A59-BEED-32AC1B161C00}"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8B-4003-9783-539E50860B1B}"/>
                </c:ext>
              </c:extLst>
            </c:dLbl>
            <c:dLbl>
              <c:idx val="6"/>
              <c:tx>
                <c:rich>
                  <a:bodyPr/>
                  <a:lstStyle/>
                  <a:p>
                    <a:fld id="{93564325-75BA-4D54-A16F-7A42E222E18D}"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C8B-4003-9783-539E50860B1B}"/>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Blad1!$A$3:$A$9</c:f>
              <c:numCache>
                <c:formatCode>General</c:formatCode>
                <c:ptCount val="7"/>
                <c:pt idx="0">
                  <c:v>2015</c:v>
                </c:pt>
                <c:pt idx="1">
                  <c:v>2017</c:v>
                </c:pt>
                <c:pt idx="2">
                  <c:v>2018</c:v>
                </c:pt>
                <c:pt idx="3">
                  <c:v>2019</c:v>
                </c:pt>
                <c:pt idx="4">
                  <c:v>2020</c:v>
                </c:pt>
                <c:pt idx="5">
                  <c:v>2021</c:v>
                </c:pt>
                <c:pt idx="6">
                  <c:v>2022</c:v>
                </c:pt>
              </c:numCache>
            </c:numRef>
          </c:cat>
          <c:val>
            <c:numRef>
              <c:f>Blad1!$B$3:$B$9</c:f>
              <c:numCache>
                <c:formatCode>General</c:formatCode>
                <c:ptCount val="7"/>
                <c:pt idx="0">
                  <c:v>26345</c:v>
                </c:pt>
                <c:pt idx="1">
                  <c:v>27913</c:v>
                </c:pt>
                <c:pt idx="2">
                  <c:v>284</c:v>
                </c:pt>
                <c:pt idx="3">
                  <c:v>20226</c:v>
                </c:pt>
                <c:pt idx="4">
                  <c:v>837</c:v>
                </c:pt>
                <c:pt idx="5">
                  <c:v>9704</c:v>
                </c:pt>
                <c:pt idx="6">
                  <c:v>15045</c:v>
                </c:pt>
              </c:numCache>
            </c:numRef>
          </c:val>
          <c:extLst>
            <c:ext xmlns:c16="http://schemas.microsoft.com/office/drawing/2014/chart" uri="{C3380CC4-5D6E-409C-BE32-E72D297353CC}">
              <c16:uniqueId val="{00000007-DC8B-4003-9783-539E50860B1B}"/>
            </c:ext>
          </c:extLst>
        </c:ser>
        <c:ser>
          <c:idx val="1"/>
          <c:order val="1"/>
          <c:tx>
            <c:strRef>
              <c:f>Blad1!$C$2</c:f>
              <c:strCache>
                <c:ptCount val="1"/>
                <c:pt idx="0">
                  <c:v>Antimicrobial therapy</c:v>
                </c:pt>
              </c:strCache>
            </c:strRef>
          </c:tx>
          <c:spPr>
            <a:solidFill>
              <a:schemeClr val="accent2"/>
            </a:solidFill>
            <a:ln>
              <a:noFill/>
            </a:ln>
            <a:effectLst/>
          </c:spPr>
          <c:invertIfNegative val="0"/>
          <c:dLbls>
            <c:dLbl>
              <c:idx val="0"/>
              <c:tx>
                <c:rich>
                  <a:bodyPr/>
                  <a:lstStyle/>
                  <a:p>
                    <a:fld id="{FF8630FD-5182-44F0-9821-8C7726639860}"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C8B-4003-9783-539E50860B1B}"/>
                </c:ext>
              </c:extLst>
            </c:dLbl>
            <c:dLbl>
              <c:idx val="1"/>
              <c:tx>
                <c:rich>
                  <a:bodyPr/>
                  <a:lstStyle/>
                  <a:p>
                    <a:fld id="{B1A43CC6-8353-46A5-AB7D-571E1EAD4458}"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8B-4003-9783-539E50860B1B}"/>
                </c:ext>
              </c:extLst>
            </c:dLbl>
            <c:dLbl>
              <c:idx val="2"/>
              <c:delete val="1"/>
              <c:extLst>
                <c:ext xmlns:c15="http://schemas.microsoft.com/office/drawing/2012/chart" uri="{CE6537A1-D6FC-4f65-9D91-7224C49458BB}"/>
                <c:ext xmlns:c16="http://schemas.microsoft.com/office/drawing/2014/chart" uri="{C3380CC4-5D6E-409C-BE32-E72D297353CC}">
                  <c16:uniqueId val="{0000000A-DC8B-4003-9783-539E50860B1B}"/>
                </c:ext>
              </c:extLst>
            </c:dLbl>
            <c:dLbl>
              <c:idx val="3"/>
              <c:tx>
                <c:rich>
                  <a:bodyPr/>
                  <a:lstStyle/>
                  <a:p>
                    <a:fld id="{B6373306-FB29-4628-ABDE-D1496E6A68B8}"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C8B-4003-9783-539E50860B1B}"/>
                </c:ext>
              </c:extLst>
            </c:dLbl>
            <c:dLbl>
              <c:idx val="4"/>
              <c:delete val="1"/>
              <c:extLst>
                <c:ext xmlns:c15="http://schemas.microsoft.com/office/drawing/2012/chart" uri="{CE6537A1-D6FC-4f65-9D91-7224C49458BB}"/>
                <c:ext xmlns:c16="http://schemas.microsoft.com/office/drawing/2014/chart" uri="{C3380CC4-5D6E-409C-BE32-E72D297353CC}">
                  <c16:uniqueId val="{0000000C-DC8B-4003-9783-539E50860B1B}"/>
                </c:ext>
              </c:extLst>
            </c:dLbl>
            <c:dLbl>
              <c:idx val="5"/>
              <c:tx>
                <c:rich>
                  <a:bodyPr/>
                  <a:lstStyle/>
                  <a:p>
                    <a:fld id="{94D2E0B6-68A1-4CDF-BE31-C59CA815F59B}"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C8B-4003-9783-539E50860B1B}"/>
                </c:ext>
              </c:extLst>
            </c:dLbl>
            <c:dLbl>
              <c:idx val="6"/>
              <c:tx>
                <c:rich>
                  <a:bodyPr/>
                  <a:lstStyle/>
                  <a:p>
                    <a:fld id="{CC4BB545-A1AB-4DC9-83F8-31CF4D80AE4C}"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C8B-4003-9783-539E50860B1B}"/>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Blad1!$A$3:$A$9</c:f>
              <c:numCache>
                <c:formatCode>General</c:formatCode>
                <c:ptCount val="7"/>
                <c:pt idx="0">
                  <c:v>2015</c:v>
                </c:pt>
                <c:pt idx="1">
                  <c:v>2017</c:v>
                </c:pt>
                <c:pt idx="2">
                  <c:v>2018</c:v>
                </c:pt>
                <c:pt idx="3">
                  <c:v>2019</c:v>
                </c:pt>
                <c:pt idx="4">
                  <c:v>2020</c:v>
                </c:pt>
                <c:pt idx="5">
                  <c:v>2021</c:v>
                </c:pt>
                <c:pt idx="6">
                  <c:v>2022</c:v>
                </c:pt>
              </c:numCache>
            </c:numRef>
          </c:cat>
          <c:val>
            <c:numRef>
              <c:f>Blad1!$C$3:$C$9</c:f>
              <c:numCache>
                <c:formatCode>General</c:formatCode>
                <c:ptCount val="7"/>
                <c:pt idx="0">
                  <c:v>7213</c:v>
                </c:pt>
                <c:pt idx="1">
                  <c:v>7565</c:v>
                </c:pt>
                <c:pt idx="2">
                  <c:v>87</c:v>
                </c:pt>
                <c:pt idx="3">
                  <c:v>5671</c:v>
                </c:pt>
                <c:pt idx="4">
                  <c:v>192</c:v>
                </c:pt>
                <c:pt idx="5">
                  <c:v>2701</c:v>
                </c:pt>
                <c:pt idx="6">
                  <c:v>4299</c:v>
                </c:pt>
              </c:numCache>
            </c:numRef>
          </c:val>
          <c:extLst>
            <c:ext xmlns:c16="http://schemas.microsoft.com/office/drawing/2014/chart" uri="{C3380CC4-5D6E-409C-BE32-E72D297353CC}">
              <c16:uniqueId val="{0000000F-DC8B-4003-9783-539E50860B1B}"/>
            </c:ext>
          </c:extLst>
        </c:ser>
        <c:ser>
          <c:idx val="2"/>
          <c:order val="2"/>
          <c:tx>
            <c:strRef>
              <c:f>Blad1!$D$2</c:f>
              <c:strCache>
                <c:ptCount val="1"/>
                <c:pt idx="0">
                  <c:v>Antifungal therapy</c:v>
                </c:pt>
              </c:strCache>
            </c:strRef>
          </c:tx>
          <c:spPr>
            <a:solidFill>
              <a:schemeClr val="accent3"/>
            </a:solidFill>
            <a:ln>
              <a:noFill/>
            </a:ln>
            <a:effectLst/>
          </c:spPr>
          <c:invertIfNegative val="0"/>
          <c:dLbls>
            <c:dLbl>
              <c:idx val="0"/>
              <c:layout>
                <c:manualLayout>
                  <c:x val="4.6101651600743724E-3"/>
                  <c:y val="-5.5012312795206353E-2"/>
                </c:manualLayout>
              </c:layout>
              <c:tx>
                <c:rich>
                  <a:bodyPr/>
                  <a:lstStyle/>
                  <a:p>
                    <a:fld id="{93585C95-8066-4D3B-BAD8-43CBE2B5F8D0}"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C8B-4003-9783-539E50860B1B}"/>
                </c:ext>
              </c:extLst>
            </c:dLbl>
            <c:dLbl>
              <c:idx val="1"/>
              <c:layout>
                <c:manualLayout>
                  <c:x val="0"/>
                  <c:y val="-5.001119345018757E-2"/>
                </c:manualLayout>
              </c:layout>
              <c:tx>
                <c:rich>
                  <a:bodyPr/>
                  <a:lstStyle/>
                  <a:p>
                    <a:fld id="{ECD2C650-C204-46D2-81C1-FCA369137E79}"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C8B-4003-9783-539E50860B1B}"/>
                </c:ext>
              </c:extLst>
            </c:dLbl>
            <c:dLbl>
              <c:idx val="2"/>
              <c:delete val="1"/>
              <c:extLst>
                <c:ext xmlns:c15="http://schemas.microsoft.com/office/drawing/2012/chart" uri="{CE6537A1-D6FC-4f65-9D91-7224C49458BB}"/>
                <c:ext xmlns:c16="http://schemas.microsoft.com/office/drawing/2014/chart" uri="{C3380CC4-5D6E-409C-BE32-E72D297353CC}">
                  <c16:uniqueId val="{00000012-DC8B-4003-9783-539E50860B1B}"/>
                </c:ext>
              </c:extLst>
            </c:dLbl>
            <c:dLbl>
              <c:idx val="3"/>
              <c:layout>
                <c:manualLayout>
                  <c:x val="6.9152477401115591E-3"/>
                  <c:y val="-6.2513991812734468E-2"/>
                </c:manualLayout>
              </c:layout>
              <c:tx>
                <c:rich>
                  <a:bodyPr/>
                  <a:lstStyle/>
                  <a:p>
                    <a:fld id="{CD9521F8-F383-4112-A2A7-C4E796379297}"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C8B-4003-9783-539E50860B1B}"/>
                </c:ext>
              </c:extLst>
            </c:dLbl>
            <c:dLbl>
              <c:idx val="4"/>
              <c:delete val="1"/>
              <c:extLst>
                <c:ext xmlns:c15="http://schemas.microsoft.com/office/drawing/2012/chart" uri="{CE6537A1-D6FC-4f65-9D91-7224C49458BB}"/>
                <c:ext xmlns:c16="http://schemas.microsoft.com/office/drawing/2014/chart" uri="{C3380CC4-5D6E-409C-BE32-E72D297353CC}">
                  <c16:uniqueId val="{00000014-DC8B-4003-9783-539E50860B1B}"/>
                </c:ext>
              </c:extLst>
            </c:dLbl>
            <c:dLbl>
              <c:idx val="5"/>
              <c:layout>
                <c:manualLayout>
                  <c:x val="0"/>
                  <c:y val="-7.2516230502771978E-2"/>
                </c:manualLayout>
              </c:layout>
              <c:tx>
                <c:rich>
                  <a:bodyPr/>
                  <a:lstStyle/>
                  <a:p>
                    <a:fld id="{BCDE7320-9206-4D56-96D9-61935AD2712B}"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C8B-4003-9783-539E50860B1B}"/>
                </c:ext>
              </c:extLst>
            </c:dLbl>
            <c:dLbl>
              <c:idx val="6"/>
              <c:layout>
                <c:manualLayout>
                  <c:x val="0"/>
                  <c:y val="-8.2518469192809543E-2"/>
                </c:manualLayout>
              </c:layout>
              <c:tx>
                <c:rich>
                  <a:bodyPr/>
                  <a:lstStyle/>
                  <a:p>
                    <a:fld id="{B6F7B209-F2E4-4D5A-8F57-691BDA85CFF3}"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DC8B-4003-9783-539E50860B1B}"/>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Blad1!$A$3:$A$9</c:f>
              <c:numCache>
                <c:formatCode>General</c:formatCode>
                <c:ptCount val="7"/>
                <c:pt idx="0">
                  <c:v>2015</c:v>
                </c:pt>
                <c:pt idx="1">
                  <c:v>2017</c:v>
                </c:pt>
                <c:pt idx="2">
                  <c:v>2018</c:v>
                </c:pt>
                <c:pt idx="3">
                  <c:v>2019</c:v>
                </c:pt>
                <c:pt idx="4">
                  <c:v>2020</c:v>
                </c:pt>
                <c:pt idx="5">
                  <c:v>2021</c:v>
                </c:pt>
                <c:pt idx="6">
                  <c:v>2022</c:v>
                </c:pt>
              </c:numCache>
            </c:numRef>
          </c:cat>
          <c:val>
            <c:numRef>
              <c:f>Blad1!$D$3:$D$9</c:f>
              <c:numCache>
                <c:formatCode>General</c:formatCode>
                <c:ptCount val="7"/>
                <c:pt idx="0">
                  <c:v>425</c:v>
                </c:pt>
                <c:pt idx="1">
                  <c:v>361</c:v>
                </c:pt>
                <c:pt idx="2">
                  <c:v>0</c:v>
                </c:pt>
                <c:pt idx="3">
                  <c:v>233</c:v>
                </c:pt>
                <c:pt idx="4">
                  <c:v>4</c:v>
                </c:pt>
                <c:pt idx="5">
                  <c:v>91</c:v>
                </c:pt>
                <c:pt idx="6">
                  <c:v>143</c:v>
                </c:pt>
              </c:numCache>
            </c:numRef>
          </c:val>
          <c:extLst>
            <c:ext xmlns:c16="http://schemas.microsoft.com/office/drawing/2014/chart" uri="{C3380CC4-5D6E-409C-BE32-E72D297353CC}">
              <c16:uniqueId val="{00000017-DC8B-4003-9783-539E50860B1B}"/>
            </c:ext>
          </c:extLst>
        </c:ser>
        <c:dLbls>
          <c:showLegendKey val="0"/>
          <c:showVal val="0"/>
          <c:showCatName val="0"/>
          <c:showSerName val="0"/>
          <c:showPercent val="0"/>
          <c:showBubbleSize val="0"/>
        </c:dLbls>
        <c:gapWidth val="150"/>
        <c:overlap val="100"/>
        <c:axId val="600593392"/>
        <c:axId val="600591472"/>
      </c:barChart>
      <c:catAx>
        <c:axId val="60059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600591472"/>
        <c:crosses val="autoZero"/>
        <c:auto val="1"/>
        <c:lblAlgn val="ctr"/>
        <c:lblOffset val="100"/>
        <c:noMultiLvlLbl val="0"/>
      </c:catAx>
      <c:valAx>
        <c:axId val="60059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60059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nl-B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a:t>Global-PPS - antifungal therapy (n=1216)</a:t>
            </a:r>
          </a:p>
        </c:rich>
      </c:tx>
      <c:layout>
        <c:manualLayout>
          <c:xMode val="edge"/>
          <c:yMode val="edge"/>
          <c:x val="0.16098471291529443"/>
          <c:y val="1.444807774203469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2"/>
          <c:order val="2"/>
          <c:tx>
            <c:strRef>
              <c:f>Blad1!$D$2</c:f>
              <c:strCache>
                <c:ptCount val="1"/>
                <c:pt idx="0">
                  <c:v>Antifungale therapie</c:v>
                </c:pt>
              </c:strCache>
            </c:strRef>
          </c:tx>
          <c:spPr>
            <a:solidFill>
              <a:schemeClr val="accent1">
                <a:tint val="65000"/>
              </a:schemeClr>
            </a:solidFill>
            <a:ln>
              <a:noFill/>
            </a:ln>
            <a:effectLst/>
          </c:spPr>
          <c:invertIfNegative val="0"/>
          <c:dLbls>
            <c:dLbl>
              <c:idx val="0"/>
              <c:tx>
                <c:rich>
                  <a:bodyPr/>
                  <a:lstStyle/>
                  <a:p>
                    <a:fld id="{7EF5310A-FB7E-4AE4-A49D-34E1A770BC6D}"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74-4C01-A775-0787B73A977C}"/>
                </c:ext>
              </c:extLst>
            </c:dLbl>
            <c:dLbl>
              <c:idx val="1"/>
              <c:tx>
                <c:rich>
                  <a:bodyPr/>
                  <a:lstStyle/>
                  <a:p>
                    <a:fld id="{B34F2AF9-9E31-4B1D-9DD2-FE58A929E493}"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74-4C01-A775-0787B73A977C}"/>
                </c:ext>
              </c:extLst>
            </c:dLbl>
            <c:dLbl>
              <c:idx val="2"/>
              <c:tx>
                <c:rich>
                  <a:bodyPr/>
                  <a:lstStyle/>
                  <a:p>
                    <a:fld id="{32D8023E-CB73-49FE-90B8-73ECC48CFC73}"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74-4C01-A775-0787B73A977C}"/>
                </c:ext>
              </c:extLst>
            </c:dLbl>
            <c:dLbl>
              <c:idx val="3"/>
              <c:tx>
                <c:rich>
                  <a:bodyPr/>
                  <a:lstStyle/>
                  <a:p>
                    <a:fld id="{66B9CA61-03CE-4F88-B2AC-75325EA95D6E}"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74-4C01-A775-0787B73A977C}"/>
                </c:ext>
              </c:extLst>
            </c:dLbl>
            <c:dLbl>
              <c:idx val="4"/>
              <c:tx>
                <c:rich>
                  <a:bodyPr/>
                  <a:lstStyle/>
                  <a:p>
                    <a:fld id="{789B96AB-FD69-4098-B972-D1E6FE36417F}"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D74-4C01-A775-0787B73A977C}"/>
                </c:ext>
              </c:extLst>
            </c:dLbl>
            <c:dLbl>
              <c:idx val="5"/>
              <c:tx>
                <c:rich>
                  <a:bodyPr/>
                  <a:lstStyle/>
                  <a:p>
                    <a:fld id="{68301E35-663A-4068-8590-A33C0369BBFF}"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D74-4C01-A775-0787B73A977C}"/>
                </c:ext>
              </c:extLst>
            </c:dLbl>
            <c:dLbl>
              <c:idx val="6"/>
              <c:tx>
                <c:rich>
                  <a:bodyPr/>
                  <a:lstStyle/>
                  <a:p>
                    <a:fld id="{56CA8347-EAFD-4E28-8587-61ACCB75C5A7}"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D74-4C01-A775-0787B73A977C}"/>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Blad1!$A$3:$A$9</c:f>
              <c:numCache>
                <c:formatCode>General</c:formatCode>
                <c:ptCount val="7"/>
                <c:pt idx="0">
                  <c:v>2015</c:v>
                </c:pt>
                <c:pt idx="1">
                  <c:v>2017</c:v>
                </c:pt>
                <c:pt idx="2">
                  <c:v>2018</c:v>
                </c:pt>
                <c:pt idx="3">
                  <c:v>2019</c:v>
                </c:pt>
                <c:pt idx="4">
                  <c:v>2020</c:v>
                </c:pt>
                <c:pt idx="5">
                  <c:v>2021</c:v>
                </c:pt>
                <c:pt idx="6">
                  <c:v>2022</c:v>
                </c:pt>
              </c:numCache>
            </c:numRef>
          </c:cat>
          <c:val>
            <c:numRef>
              <c:f>Blad1!$D$3:$D$9</c:f>
              <c:numCache>
                <c:formatCode>General</c:formatCode>
                <c:ptCount val="7"/>
                <c:pt idx="0">
                  <c:v>425</c:v>
                </c:pt>
                <c:pt idx="1">
                  <c:v>361</c:v>
                </c:pt>
                <c:pt idx="2">
                  <c:v>0</c:v>
                </c:pt>
                <c:pt idx="3">
                  <c:v>233</c:v>
                </c:pt>
                <c:pt idx="4">
                  <c:v>4</c:v>
                </c:pt>
                <c:pt idx="5">
                  <c:v>91</c:v>
                </c:pt>
                <c:pt idx="6">
                  <c:v>143</c:v>
                </c:pt>
              </c:numCache>
            </c:numRef>
          </c:val>
          <c:extLst>
            <c:ext xmlns:c16="http://schemas.microsoft.com/office/drawing/2014/chart" uri="{C3380CC4-5D6E-409C-BE32-E72D297353CC}">
              <c16:uniqueId val="{00000007-DD74-4C01-A775-0787B73A977C}"/>
            </c:ext>
          </c:extLst>
        </c:ser>
        <c:dLbls>
          <c:showLegendKey val="0"/>
          <c:showVal val="0"/>
          <c:showCatName val="0"/>
          <c:showSerName val="0"/>
          <c:showPercent val="0"/>
          <c:showBubbleSize val="0"/>
        </c:dLbls>
        <c:gapWidth val="150"/>
        <c:overlap val="100"/>
        <c:axId val="600593392"/>
        <c:axId val="600591472"/>
        <c:extLst>
          <c:ext xmlns:c15="http://schemas.microsoft.com/office/drawing/2012/chart" uri="{02D57815-91ED-43cb-92C2-25804820EDAC}">
            <c15:filteredBarSeries>
              <c15:ser>
                <c:idx val="0"/>
                <c:order val="0"/>
                <c:tx>
                  <c:strRef>
                    <c:extLst>
                      <c:ext uri="{02D57815-91ED-43cb-92C2-25804820EDAC}">
                        <c15:formulaRef>
                          <c15:sqref>Blad1!$B$2</c15:sqref>
                        </c15:formulaRef>
                      </c:ext>
                    </c:extLst>
                    <c:strCache>
                      <c:ptCount val="1"/>
                      <c:pt idx="0">
                        <c:v>Opgenomen patiënten</c:v>
                      </c:pt>
                    </c:strCache>
                  </c:strRef>
                </c:tx>
                <c:spPr>
                  <a:solidFill>
                    <a:schemeClr val="accent1">
                      <a:shade val="65000"/>
                    </a:schemeClr>
                  </a:solidFill>
                  <a:ln>
                    <a:noFill/>
                  </a:ln>
                  <a:effectLst/>
                </c:spPr>
                <c:invertIfNegative val="0"/>
                <c:cat>
                  <c:numRef>
                    <c:extLst>
                      <c:ext uri="{02D57815-91ED-43cb-92C2-25804820EDAC}">
                        <c15:formulaRef>
                          <c15:sqref>Blad1!$A$3:$A$9</c15:sqref>
                        </c15:formulaRef>
                      </c:ext>
                    </c:extLst>
                    <c:numCache>
                      <c:formatCode>General</c:formatCode>
                      <c:ptCount val="7"/>
                      <c:pt idx="0">
                        <c:v>2015</c:v>
                      </c:pt>
                      <c:pt idx="1">
                        <c:v>2017</c:v>
                      </c:pt>
                      <c:pt idx="2">
                        <c:v>2018</c:v>
                      </c:pt>
                      <c:pt idx="3">
                        <c:v>2019</c:v>
                      </c:pt>
                      <c:pt idx="4">
                        <c:v>2020</c:v>
                      </c:pt>
                      <c:pt idx="5">
                        <c:v>2021</c:v>
                      </c:pt>
                      <c:pt idx="6">
                        <c:v>2022</c:v>
                      </c:pt>
                    </c:numCache>
                  </c:numRef>
                </c:cat>
                <c:val>
                  <c:numRef>
                    <c:extLst>
                      <c:ext uri="{02D57815-91ED-43cb-92C2-25804820EDAC}">
                        <c15:formulaRef>
                          <c15:sqref>Blad1!$B$3:$B$9</c15:sqref>
                        </c15:formulaRef>
                      </c:ext>
                    </c:extLst>
                    <c:numCache>
                      <c:formatCode>General</c:formatCode>
                      <c:ptCount val="7"/>
                      <c:pt idx="0">
                        <c:v>26345</c:v>
                      </c:pt>
                      <c:pt idx="1">
                        <c:v>27913</c:v>
                      </c:pt>
                      <c:pt idx="2">
                        <c:v>284</c:v>
                      </c:pt>
                      <c:pt idx="3">
                        <c:v>20226</c:v>
                      </c:pt>
                      <c:pt idx="4">
                        <c:v>837</c:v>
                      </c:pt>
                      <c:pt idx="5">
                        <c:v>9704</c:v>
                      </c:pt>
                      <c:pt idx="6">
                        <c:v>15045</c:v>
                      </c:pt>
                    </c:numCache>
                  </c:numRef>
                </c:val>
                <c:extLst>
                  <c:ext xmlns:c16="http://schemas.microsoft.com/office/drawing/2014/chart" uri="{C3380CC4-5D6E-409C-BE32-E72D297353CC}">
                    <c16:uniqueId val="{00000008-DD74-4C01-A775-0787B73A977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Blad1!$C$2</c15:sqref>
                        </c15:formulaRef>
                      </c:ext>
                    </c:extLst>
                    <c:strCache>
                      <c:ptCount val="1"/>
                      <c:pt idx="0">
                        <c:v>Antimicrobiële therapie</c:v>
                      </c:pt>
                    </c:strCache>
                  </c:strRef>
                </c:tx>
                <c:spPr>
                  <a:solidFill>
                    <a:schemeClr val="accent1"/>
                  </a:solidFill>
                  <a:ln>
                    <a:noFill/>
                  </a:ln>
                  <a:effectLst/>
                </c:spPr>
                <c:invertIfNegative val="0"/>
                <c:cat>
                  <c:numRef>
                    <c:extLst xmlns:c15="http://schemas.microsoft.com/office/drawing/2012/chart">
                      <c:ext xmlns:c15="http://schemas.microsoft.com/office/drawing/2012/chart" uri="{02D57815-91ED-43cb-92C2-25804820EDAC}">
                        <c15:formulaRef>
                          <c15:sqref>Blad1!$A$3:$A$9</c15:sqref>
                        </c15:formulaRef>
                      </c:ext>
                    </c:extLst>
                    <c:numCache>
                      <c:formatCode>General</c:formatCode>
                      <c:ptCount val="7"/>
                      <c:pt idx="0">
                        <c:v>2015</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Blad1!$C$3:$C$9</c15:sqref>
                        </c15:formulaRef>
                      </c:ext>
                    </c:extLst>
                    <c:numCache>
                      <c:formatCode>General</c:formatCode>
                      <c:ptCount val="7"/>
                      <c:pt idx="0">
                        <c:v>7213</c:v>
                      </c:pt>
                      <c:pt idx="1">
                        <c:v>7565</c:v>
                      </c:pt>
                      <c:pt idx="2">
                        <c:v>87</c:v>
                      </c:pt>
                      <c:pt idx="3">
                        <c:v>5671</c:v>
                      </c:pt>
                      <c:pt idx="4">
                        <c:v>192</c:v>
                      </c:pt>
                      <c:pt idx="5">
                        <c:v>2701</c:v>
                      </c:pt>
                      <c:pt idx="6">
                        <c:v>4299</c:v>
                      </c:pt>
                    </c:numCache>
                  </c:numRef>
                </c:val>
                <c:extLst xmlns:c15="http://schemas.microsoft.com/office/drawing/2012/chart">
                  <c:ext xmlns:c16="http://schemas.microsoft.com/office/drawing/2014/chart" uri="{C3380CC4-5D6E-409C-BE32-E72D297353CC}">
                    <c16:uniqueId val="{00000009-DD74-4C01-A775-0787B73A977C}"/>
                  </c:ext>
                </c:extLst>
              </c15:ser>
            </c15:filteredBarSeries>
          </c:ext>
        </c:extLst>
      </c:barChart>
      <c:catAx>
        <c:axId val="60059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600591472"/>
        <c:crosses val="autoZero"/>
        <c:auto val="1"/>
        <c:lblAlgn val="ctr"/>
        <c:lblOffset val="100"/>
        <c:noMultiLvlLbl val="0"/>
      </c:catAx>
      <c:valAx>
        <c:axId val="60059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60059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nl-B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j-lt"/>
                <a:ea typeface="+mj-ea"/>
                <a:cs typeface="+mj-cs"/>
              </a:defRPr>
            </a:pPr>
            <a:r>
              <a:rPr lang="en-US"/>
              <a:t>Focus of infection/indication (%)</a:t>
            </a:r>
          </a:p>
        </c:rich>
      </c:tx>
      <c:overlay val="0"/>
      <c:spPr>
        <a:noFill/>
        <a:ln>
          <a:noFill/>
        </a:ln>
        <a:effectLst/>
      </c:spPr>
      <c:txPr>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j-lt"/>
              <a:ea typeface="+mj-ea"/>
              <a:cs typeface="+mj-cs"/>
            </a:defRPr>
          </a:pPr>
          <a:endParaRPr lang="sv-SE"/>
        </a:p>
      </c:txPr>
    </c:title>
    <c:autoTitleDeleted val="0"/>
    <c:plotArea>
      <c:layout/>
      <c:barChart>
        <c:barDir val="bar"/>
        <c:grouping val="stacked"/>
        <c:varyColors val="0"/>
        <c:ser>
          <c:idx val="0"/>
          <c:order val="0"/>
          <c:tx>
            <c:strRef>
              <c:f>Blad1!$B$1</c:f>
              <c:strCache>
                <c:ptCount val="1"/>
                <c:pt idx="0">
                  <c:v>Primary focus of infection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CB0-4456-BFF0-43EF74C2005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CB0-4456-BFF0-43EF74C2005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CB0-4456-BFF0-43EF74C2005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4CB0-4456-BFF0-43EF74C2005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4CB0-4456-BFF0-43EF74C2005A}"/>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4CB0-4456-BFF0-43EF74C2005A}"/>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4CB0-4456-BFF0-43EF74C2005A}"/>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4CB0-4456-BFF0-43EF74C2005A}"/>
              </c:ext>
            </c:extLst>
          </c:dPt>
          <c:dLbls>
            <c:dLbl>
              <c:idx val="0"/>
              <c:tx>
                <c:rich>
                  <a:bodyPr/>
                  <a:lstStyle/>
                  <a:p>
                    <a:fld id="{E89135EE-F77C-4138-8BD4-896DA7DE0C7B}"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B0-4456-BFF0-43EF74C2005A}"/>
                </c:ext>
              </c:extLst>
            </c:dLbl>
            <c:dLbl>
              <c:idx val="1"/>
              <c:tx>
                <c:rich>
                  <a:bodyPr/>
                  <a:lstStyle/>
                  <a:p>
                    <a:fld id="{1C4A09B7-9B9E-4DE3-9352-03553AB868E7}"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B0-4456-BFF0-43EF74C2005A}"/>
                </c:ext>
              </c:extLst>
            </c:dLbl>
            <c:dLbl>
              <c:idx val="2"/>
              <c:tx>
                <c:rich>
                  <a:bodyPr/>
                  <a:lstStyle/>
                  <a:p>
                    <a:fld id="{0D309710-14FC-4A57-AC6E-EFAB8F8079C5}"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B0-4456-BFF0-43EF74C2005A}"/>
                </c:ext>
              </c:extLst>
            </c:dLbl>
            <c:dLbl>
              <c:idx val="3"/>
              <c:tx>
                <c:rich>
                  <a:bodyPr/>
                  <a:lstStyle/>
                  <a:p>
                    <a:fld id="{AB43DB2F-2F14-4FD2-A168-346550011568}"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B0-4456-BFF0-43EF74C2005A}"/>
                </c:ext>
              </c:extLst>
            </c:dLbl>
            <c:dLbl>
              <c:idx val="4"/>
              <c:tx>
                <c:rich>
                  <a:bodyPr/>
                  <a:lstStyle/>
                  <a:p>
                    <a:fld id="{4D4F7CD3-11D8-4860-BC83-D3D8A6694A29}"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CB0-4456-BFF0-43EF74C2005A}"/>
                </c:ext>
              </c:extLst>
            </c:dLbl>
            <c:dLbl>
              <c:idx val="5"/>
              <c:tx>
                <c:rich>
                  <a:bodyPr/>
                  <a:lstStyle/>
                  <a:p>
                    <a:fld id="{B7AC244B-52F1-4B8E-AD51-493A42304BDB}"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CB0-4456-BFF0-43EF74C2005A}"/>
                </c:ext>
              </c:extLst>
            </c:dLbl>
            <c:dLbl>
              <c:idx val="6"/>
              <c:tx>
                <c:rich>
                  <a:bodyPr/>
                  <a:lstStyle/>
                  <a:p>
                    <a:fld id="{FCCF2F17-54AC-4E1D-9F04-F2F7304168AB}"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CB0-4456-BFF0-43EF74C2005A}"/>
                </c:ext>
              </c:extLst>
            </c:dLbl>
            <c:dLbl>
              <c:idx val="7"/>
              <c:tx>
                <c:rich>
                  <a:bodyPr/>
                  <a:lstStyle/>
                  <a:p>
                    <a:fld id="{7666E4A9-75CD-4E5C-B059-50357551D5AF}"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CB0-4456-BFF0-43EF74C2005A}"/>
                </c:ext>
              </c:extLst>
            </c:dLbl>
            <c:spPr>
              <a:solidFill>
                <a:prstClr val="black">
                  <a:lumMod val="15000"/>
                  <a:lumOff val="85000"/>
                </a:prstClr>
              </a:solidFill>
              <a:ln>
                <a:noFill/>
              </a:ln>
              <a:effectLst/>
            </c:spPr>
            <c:txPr>
              <a:bodyPr rot="0" spcFirstLastPara="1" vertOverflow="clip" horzOverflow="clip" vert="horz" wrap="square" lIns="36576" tIns="18288" rIns="36576" bIns="18288" anchor="ctr" anchorCtr="1">
                <a:spAutoFit/>
              </a:bodyPr>
              <a:lstStyle/>
              <a:p>
                <a:pPr algn="ctr" rtl="0">
                  <a:defRPr sz="2000" b="0" i="0" u="none" strike="noStrike" kern="1200" baseline="0">
                    <a:solidFill>
                      <a:schemeClr val="dk1">
                        <a:lumMod val="75000"/>
                        <a:lumOff val="2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Blad1!$A$2:$A$9</c:f>
              <c:strCache>
                <c:ptCount val="8"/>
                <c:pt idx="0">
                  <c:v>Deep site</c:v>
                </c:pt>
                <c:pt idx="1">
                  <c:v>Skin and soft-tissue</c:v>
                </c:pt>
                <c:pt idx="2">
                  <c:v>Urogenital</c:v>
                </c:pt>
                <c:pt idx="3">
                  <c:v>Sepsis and BSI</c:v>
                </c:pt>
                <c:pt idx="4">
                  <c:v>Undocumented indication</c:v>
                </c:pt>
                <c:pt idx="5">
                  <c:v>Respiratory</c:v>
                </c:pt>
                <c:pt idx="6">
                  <c:v>Gastro-intestinal</c:v>
                </c:pt>
                <c:pt idx="7">
                  <c:v>Prophylaxis </c:v>
                </c:pt>
              </c:strCache>
            </c:strRef>
          </c:cat>
          <c:val>
            <c:numRef>
              <c:f>Blad1!$B$2:$B$9</c:f>
              <c:numCache>
                <c:formatCode>General</c:formatCode>
                <c:ptCount val="8"/>
                <c:pt idx="0">
                  <c:v>2.88</c:v>
                </c:pt>
                <c:pt idx="1">
                  <c:v>3.62</c:v>
                </c:pt>
                <c:pt idx="2">
                  <c:v>6.83</c:v>
                </c:pt>
                <c:pt idx="3">
                  <c:v>8.4700000000000006</c:v>
                </c:pt>
                <c:pt idx="4">
                  <c:v>13.49</c:v>
                </c:pt>
                <c:pt idx="5">
                  <c:v>20.64</c:v>
                </c:pt>
                <c:pt idx="6">
                  <c:v>21.22</c:v>
                </c:pt>
                <c:pt idx="7">
                  <c:v>22.86</c:v>
                </c:pt>
              </c:numCache>
            </c:numRef>
          </c:val>
          <c:extLst>
            <c:ext xmlns:c16="http://schemas.microsoft.com/office/drawing/2014/chart" uri="{C3380CC4-5D6E-409C-BE32-E72D297353CC}">
              <c16:uniqueId val="{00000010-4CB0-4456-BFF0-43EF74C2005A}"/>
            </c:ext>
          </c:extLst>
        </c:ser>
        <c:dLbls>
          <c:showLegendKey val="0"/>
          <c:showVal val="0"/>
          <c:showCatName val="0"/>
          <c:showSerName val="0"/>
          <c:showPercent val="0"/>
          <c:showBubbleSize val="0"/>
        </c:dLbls>
        <c:gapWidth val="55"/>
        <c:overlap val="100"/>
        <c:axId val="82397120"/>
        <c:axId val="82394240"/>
      </c:barChart>
      <c:valAx>
        <c:axId val="82394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82397120"/>
        <c:crosses val="autoZero"/>
        <c:crossBetween val="between"/>
      </c:valAx>
      <c:catAx>
        <c:axId val="8239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en-BE"/>
          </a:p>
        </c:txPr>
        <c:crossAx val="823942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Distribution by health-care institution (%)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Blad1!$B$1</c:f>
              <c:strCache>
                <c:ptCount val="1"/>
                <c:pt idx="0">
                  <c:v>Reeks 1</c:v>
                </c:pt>
              </c:strCache>
            </c:strRef>
          </c:tx>
          <c:spPr>
            <a:solidFill>
              <a:schemeClr val="accent4"/>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fld id="{E4C5E0C2-948C-4B89-B937-84B8BE5C2352}" type="VALUE">
                      <a:rPr lang="en-US"/>
                      <a:pPr>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003"/>
                        <a:gd name="adj2" fmla="val -6729"/>
                      </a:avLst>
                    </a:prstGeom>
                    <a:noFill/>
                    <a:ln>
                      <a:noFill/>
                    </a:ln>
                  </c15:spPr>
                  <c15:dlblFieldTable/>
                  <c15:showDataLabelsRange val="0"/>
                </c:ext>
                <c:ext xmlns:c16="http://schemas.microsoft.com/office/drawing/2014/chart" uri="{C3380CC4-5D6E-409C-BE32-E72D297353CC}">
                  <c16:uniqueId val="{00000000-DADA-40C5-83E2-ADFE31ABFD94}"/>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fld id="{A901C853-6B8A-4143-B4C5-99169F57A1AB}" type="VALUE">
                      <a:rPr lang="en-US"/>
                      <a:pPr>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01"/>
                        <a:gd name="adj2" fmla="val -21837"/>
                      </a:avLst>
                    </a:prstGeom>
                    <a:noFill/>
                    <a:ln>
                      <a:noFill/>
                    </a:ln>
                  </c15:spPr>
                  <c15:dlblFieldTable/>
                  <c15:showDataLabelsRange val="0"/>
                </c:ext>
                <c:ext xmlns:c16="http://schemas.microsoft.com/office/drawing/2014/chart" uri="{C3380CC4-5D6E-409C-BE32-E72D297353CC}">
                  <c16:uniqueId val="{00000001-DADA-40C5-83E2-ADFE31ABFD94}"/>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Blad1!$A$3:$A$4</c:f>
              <c:strCache>
                <c:ptCount val="2"/>
                <c:pt idx="0">
                  <c:v>Academic hospital</c:v>
                </c:pt>
                <c:pt idx="1">
                  <c:v>General hospital</c:v>
                </c:pt>
              </c:strCache>
            </c:strRef>
          </c:cat>
          <c:val>
            <c:numRef>
              <c:f>Blad1!$B$3:$B$4</c:f>
              <c:numCache>
                <c:formatCode>General</c:formatCode>
                <c:ptCount val="2"/>
                <c:pt idx="0">
                  <c:v>35.69</c:v>
                </c:pt>
                <c:pt idx="1">
                  <c:v>64.31</c:v>
                </c:pt>
              </c:numCache>
            </c:numRef>
          </c:val>
          <c:extLst>
            <c:ext xmlns:c16="http://schemas.microsoft.com/office/drawing/2014/chart" uri="{C3380CC4-5D6E-409C-BE32-E72D297353CC}">
              <c16:uniqueId val="{00000002-DADA-40C5-83E2-ADFE31ABFD94}"/>
            </c:ext>
          </c:extLst>
        </c:ser>
        <c:dLbls>
          <c:showLegendKey val="0"/>
          <c:showVal val="0"/>
          <c:showCatName val="0"/>
          <c:showSerName val="0"/>
          <c:showPercent val="0"/>
          <c:showBubbleSize val="0"/>
        </c:dLbls>
        <c:gapWidth val="150"/>
        <c:overlap val="100"/>
        <c:axId val="370687648"/>
        <c:axId val="370686208"/>
      </c:barChart>
      <c:catAx>
        <c:axId val="370687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370686208"/>
        <c:crosses val="autoZero"/>
        <c:auto val="1"/>
        <c:lblAlgn val="ctr"/>
        <c:lblOffset val="100"/>
        <c:noMultiLvlLbl val="0"/>
      </c:catAx>
      <c:valAx>
        <c:axId val="370686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37068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Distribution by region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Blad1!$B$1</c:f>
              <c:strCache>
                <c:ptCount val="1"/>
                <c:pt idx="0">
                  <c:v>Reeks 1</c:v>
                </c:pt>
              </c:strCache>
            </c:strRef>
          </c:tx>
          <c:spPr>
            <a:solidFill>
              <a:schemeClr val="accent1"/>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fld id="{D5012DD6-7505-43E0-83F5-8A644F9164AD}" type="VALUE">
                      <a:rPr lang="en-US"/>
                      <a:pPr>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601"/>
                        <a:gd name="adj2" fmla="val 4307"/>
                      </a:avLst>
                    </a:prstGeom>
                    <a:noFill/>
                    <a:ln>
                      <a:noFill/>
                    </a:ln>
                  </c15:spPr>
                  <c15:dlblFieldTable/>
                  <c15:showDataLabelsRange val="0"/>
                </c:ext>
                <c:ext xmlns:c16="http://schemas.microsoft.com/office/drawing/2014/chart" uri="{C3380CC4-5D6E-409C-BE32-E72D297353CC}">
                  <c16:uniqueId val="{00000000-2B9D-4659-BEED-46B56321D5CF}"/>
                </c:ext>
              </c:extLst>
            </c:dLbl>
            <c:dLbl>
              <c:idx val="1"/>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fld id="{3E6575C8-2D73-4EFB-89DC-FADA8E1DBD15}" type="VALUE">
                      <a:rPr lang="en-US"/>
                      <a:pPr>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01"/>
                        <a:gd name="adj2" fmla="val 22437"/>
                      </a:avLst>
                    </a:prstGeom>
                    <a:noFill/>
                    <a:ln>
                      <a:noFill/>
                    </a:ln>
                  </c15:spPr>
                  <c15:dlblFieldTable/>
                  <c15:showDataLabelsRange val="0"/>
                </c:ext>
                <c:ext xmlns:c16="http://schemas.microsoft.com/office/drawing/2014/chart" uri="{C3380CC4-5D6E-409C-BE32-E72D297353CC}">
                  <c16:uniqueId val="{00000001-2B9D-4659-BEED-46B56321D5CF}"/>
                </c:ext>
              </c:extLst>
            </c:dLbl>
            <c:dLbl>
              <c:idx val="2"/>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fld id="{F59EAEBF-8BDE-4F51-8DBC-F99DAE8C50E2}" type="VALUE">
                      <a:rPr lang="en-US"/>
                      <a:pPr>
                        <a:defRPr/>
                      </a:pPr>
                      <a:t>[WAARDE]</a:t>
                    </a:fld>
                    <a:endParaRPr lang="nl-BE"/>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01"/>
                        <a:gd name="adj2" fmla="val 4307"/>
                      </a:avLst>
                    </a:prstGeom>
                    <a:noFill/>
                    <a:ln>
                      <a:noFill/>
                    </a:ln>
                  </c15:spPr>
                  <c15:dlblFieldTable/>
                  <c15:showDataLabelsRange val="0"/>
                </c:ext>
                <c:ext xmlns:c16="http://schemas.microsoft.com/office/drawing/2014/chart" uri="{C3380CC4-5D6E-409C-BE32-E72D297353CC}">
                  <c16:uniqueId val="{00000002-2B9D-4659-BEED-46B56321D5CF}"/>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Blad1!$A$2:$A$4</c:f>
              <c:strCache>
                <c:ptCount val="3"/>
                <c:pt idx="0">
                  <c:v>Brussels Capital region</c:v>
                </c:pt>
                <c:pt idx="1">
                  <c:v>Wallonia</c:v>
                </c:pt>
                <c:pt idx="2">
                  <c:v>Flanders</c:v>
                </c:pt>
              </c:strCache>
            </c:strRef>
          </c:cat>
          <c:val>
            <c:numRef>
              <c:f>Blad1!$B$2:$B$4</c:f>
              <c:numCache>
                <c:formatCode>General</c:formatCode>
                <c:ptCount val="3"/>
                <c:pt idx="0">
                  <c:v>16.37</c:v>
                </c:pt>
                <c:pt idx="1">
                  <c:v>32.32</c:v>
                </c:pt>
                <c:pt idx="2">
                  <c:v>51.32</c:v>
                </c:pt>
              </c:numCache>
            </c:numRef>
          </c:val>
          <c:extLst>
            <c:ext xmlns:c16="http://schemas.microsoft.com/office/drawing/2014/chart" uri="{C3380CC4-5D6E-409C-BE32-E72D297353CC}">
              <c16:uniqueId val="{00000003-2B9D-4659-BEED-46B56321D5CF}"/>
            </c:ext>
          </c:extLst>
        </c:ser>
        <c:dLbls>
          <c:showLegendKey val="0"/>
          <c:showVal val="0"/>
          <c:showCatName val="0"/>
          <c:showSerName val="0"/>
          <c:showPercent val="0"/>
          <c:showBubbleSize val="0"/>
        </c:dLbls>
        <c:gapWidth val="150"/>
        <c:overlap val="100"/>
        <c:axId val="1160317232"/>
        <c:axId val="1160331632"/>
      </c:barChart>
      <c:catAx>
        <c:axId val="1160317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160331632"/>
        <c:crosses val="autoZero"/>
        <c:auto val="1"/>
        <c:lblAlgn val="ctr"/>
        <c:lblOffset val="100"/>
        <c:noMultiLvlLbl val="0"/>
      </c:catAx>
      <c:valAx>
        <c:axId val="1160331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16031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Medical department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Blad1!$B$1</c:f>
              <c:strCache>
                <c:ptCount val="1"/>
                <c:pt idx="0">
                  <c:v>Reeks 1</c:v>
                </c:pt>
              </c:strCache>
            </c:strRef>
          </c:tx>
          <c:spPr>
            <a:solidFill>
              <a:schemeClr val="accent6"/>
            </a:solidFill>
            <a:ln>
              <a:noFill/>
            </a:ln>
            <a:effectLst/>
          </c:spPr>
          <c:invertIfNegative val="0"/>
          <c:dLbls>
            <c:dLbl>
              <c:idx val="0"/>
              <c:tx>
                <c:rich>
                  <a:bodyPr/>
                  <a:lstStyle/>
                  <a:p>
                    <a:fld id="{ABC80D37-9270-4364-AC6F-6322BCA187FF}"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1E-480B-ADAA-B0DDBB86D2E8}"/>
                </c:ext>
              </c:extLst>
            </c:dLbl>
            <c:dLbl>
              <c:idx val="1"/>
              <c:tx>
                <c:rich>
                  <a:bodyPr/>
                  <a:lstStyle/>
                  <a:p>
                    <a:fld id="{6A4802C5-EC15-4256-BC16-8834CA59A608}"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1E-480B-ADAA-B0DDBB86D2E8}"/>
                </c:ext>
              </c:extLst>
            </c:dLbl>
            <c:dLbl>
              <c:idx val="2"/>
              <c:tx>
                <c:rich>
                  <a:bodyPr/>
                  <a:lstStyle/>
                  <a:p>
                    <a:fld id="{1D783030-22E9-492D-9C71-AA7123E27A6A}"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1E-480B-ADAA-B0DDBB86D2E8}"/>
                </c:ext>
              </c:extLst>
            </c:dLbl>
            <c:dLbl>
              <c:idx val="3"/>
              <c:tx>
                <c:rich>
                  <a:bodyPr/>
                  <a:lstStyle/>
                  <a:p>
                    <a:fld id="{94A07FD9-6481-44EE-8C67-9DBB95C8E2E5}"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1E-480B-ADAA-B0DDBB86D2E8}"/>
                </c:ext>
              </c:extLst>
            </c:dLbl>
            <c:dLbl>
              <c:idx val="4"/>
              <c:tx>
                <c:rich>
                  <a:bodyPr/>
                  <a:lstStyle/>
                  <a:p>
                    <a:fld id="{935F1D62-7461-4A5E-9BCD-3B0A4E11075C}"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31E-480B-ADAA-B0DDBB86D2E8}"/>
                </c:ext>
              </c:extLst>
            </c:dLbl>
            <c:dLbl>
              <c:idx val="5"/>
              <c:tx>
                <c:rich>
                  <a:bodyPr/>
                  <a:lstStyle/>
                  <a:p>
                    <a:fld id="{B5973340-6323-4CED-A515-50725B51A8CC}" type="VALUE">
                      <a:rPr lang="en-US" baseline="0" smtClean="0"/>
                      <a:pPr/>
                      <a:t>[WAARDE]</a:t>
                    </a:fld>
                    <a:endParaRPr lang="nl-BE"/>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1E-480B-ADAA-B0DDBB86D2E8}"/>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Blad1!$A$2:$A$7</c:f>
              <c:strCache>
                <c:ptCount val="6"/>
                <c:pt idx="0">
                  <c:v>P-AMW</c:v>
                </c:pt>
                <c:pt idx="1">
                  <c:v>T-AMW</c:v>
                </c:pt>
                <c:pt idx="2">
                  <c:v>ASW</c:v>
                </c:pt>
                <c:pt idx="3">
                  <c:v>AICU</c:v>
                </c:pt>
                <c:pt idx="4">
                  <c:v>HO-AMW</c:v>
                </c:pt>
                <c:pt idx="5">
                  <c:v>AMW</c:v>
                </c:pt>
              </c:strCache>
            </c:strRef>
          </c:cat>
          <c:val>
            <c:numRef>
              <c:f>Blad1!$B$2:$B$7</c:f>
              <c:numCache>
                <c:formatCode>General</c:formatCode>
                <c:ptCount val="6"/>
                <c:pt idx="0">
                  <c:v>4.28</c:v>
                </c:pt>
                <c:pt idx="1">
                  <c:v>4.9400000000000004</c:v>
                </c:pt>
                <c:pt idx="2">
                  <c:v>11.76</c:v>
                </c:pt>
                <c:pt idx="3">
                  <c:v>15.87</c:v>
                </c:pt>
                <c:pt idx="4">
                  <c:v>28.29</c:v>
                </c:pt>
                <c:pt idx="5">
                  <c:v>34.869999999999997</c:v>
                </c:pt>
              </c:numCache>
            </c:numRef>
          </c:val>
          <c:extLst>
            <c:ext xmlns:c16="http://schemas.microsoft.com/office/drawing/2014/chart" uri="{C3380CC4-5D6E-409C-BE32-E72D297353CC}">
              <c16:uniqueId val="{00000006-231E-480B-ADAA-B0DDBB86D2E8}"/>
            </c:ext>
          </c:extLst>
        </c:ser>
        <c:dLbls>
          <c:showLegendKey val="0"/>
          <c:showVal val="0"/>
          <c:showCatName val="0"/>
          <c:showSerName val="0"/>
          <c:showPercent val="0"/>
          <c:showBubbleSize val="0"/>
        </c:dLbls>
        <c:gapWidth val="150"/>
        <c:overlap val="100"/>
        <c:axId val="1716127120"/>
        <c:axId val="1716128080"/>
      </c:barChart>
      <c:catAx>
        <c:axId val="171612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716128080"/>
        <c:crosses val="autoZero"/>
        <c:auto val="1"/>
        <c:lblAlgn val="ctr"/>
        <c:lblOffset val="100"/>
        <c:noMultiLvlLbl val="0"/>
      </c:catAx>
      <c:valAx>
        <c:axId val="1716128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171612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B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[Farmanet_J02A_2015_tem_2023_.xlsx]DDD per 1000 inw hosp!Draaitabel6</c:name>
    <c:fmtId val="-1"/>
  </c:pivotSource>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GB" b="1"/>
              <a:t>National antifungal consumption in the hospital sector</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GB"/>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'DDD per 1000 inw hosp'!$B$3</c:f>
              <c:strCache>
                <c:ptCount val="1"/>
                <c:pt idx="0">
                  <c:v>Belgium (RIZIV-INAMI)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'DDD per 1000 inw hosp'!$A$4:$A$13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 hosp'!$B$4:$B$13</c:f>
              <c:numCache>
                <c:formatCode>0.000</c:formatCode>
                <c:ptCount val="9"/>
                <c:pt idx="0">
                  <c:v>9.5549556062246854E-2</c:v>
                </c:pt>
                <c:pt idx="1">
                  <c:v>8.9112318880883487E-2</c:v>
                </c:pt>
                <c:pt idx="2">
                  <c:v>8.6578976821284903E-2</c:v>
                </c:pt>
                <c:pt idx="3">
                  <c:v>8.4276401830802941E-2</c:v>
                </c:pt>
                <c:pt idx="4">
                  <c:v>7.9841567158319263E-2</c:v>
                </c:pt>
                <c:pt idx="5">
                  <c:v>7.474252794426367E-2</c:v>
                </c:pt>
                <c:pt idx="6">
                  <c:v>7.6835350173686506E-2</c:v>
                </c:pt>
                <c:pt idx="7">
                  <c:v>7.2710301333421656E-2</c:v>
                </c:pt>
                <c:pt idx="8">
                  <c:v>6.2562413439000472E-2</c:v>
                </c:pt>
              </c:numCache>
            </c:numRef>
          </c:val>
          <c:smooth val="0"/>
          <c:extLst>
            <c:ext xmlns:c16="http://schemas.microsoft.com/office/drawing/2014/chart" uri="{C3380CC4-5D6E-409C-BE32-E72D297353CC}">
              <c16:uniqueId val="{00000000-B052-4662-B9C7-478A47468C0B}"/>
            </c:ext>
          </c:extLst>
        </c:ser>
        <c:ser>
          <c:idx val="1"/>
          <c:order val="1"/>
          <c:tx>
            <c:strRef>
              <c:f>'DDD per 1000 inw hosp'!$C$3</c:f>
              <c:strCache>
                <c:ptCount val="1"/>
                <c:pt idx="0">
                  <c:v>Bellgium (ESAC)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'DDD per 1000 inw hosp'!$A$4:$A$13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 hosp'!$C$4:$C$13</c:f>
              <c:numCache>
                <c:formatCode>General</c:formatCode>
                <c:ptCount val="9"/>
                <c:pt idx="0">
                  <c:v>0.109</c:v>
                </c:pt>
                <c:pt idx="1">
                  <c:v>0.106</c:v>
                </c:pt>
                <c:pt idx="2">
                  <c:v>0.10199999999999999</c:v>
                </c:pt>
                <c:pt idx="3">
                  <c:v>0.1</c:v>
                </c:pt>
                <c:pt idx="4">
                  <c:v>9.7000000000000003E-2</c:v>
                </c:pt>
                <c:pt idx="5">
                  <c:v>9.4E-2</c:v>
                </c:pt>
                <c:pt idx="6">
                  <c:v>8.6999999999999994E-2</c:v>
                </c:pt>
                <c:pt idx="7">
                  <c:v>8.5999999999999993E-2</c:v>
                </c:pt>
                <c:pt idx="8">
                  <c:v>7.9000000000000001E-2</c:v>
                </c:pt>
              </c:numCache>
            </c:numRef>
          </c:val>
          <c:smooth val="0"/>
          <c:extLst>
            <c:ext xmlns:c16="http://schemas.microsoft.com/office/drawing/2014/chart" uri="{C3380CC4-5D6E-409C-BE32-E72D297353CC}">
              <c16:uniqueId val="{00000001-B052-4662-B9C7-478A47468C0B}"/>
            </c:ext>
          </c:extLst>
        </c:ser>
        <c:ser>
          <c:idx val="2"/>
          <c:order val="2"/>
          <c:tx>
            <c:strRef>
              <c:f>'DDD per 1000 inw hosp'!$D$3</c:f>
              <c:strCache>
                <c:ptCount val="1"/>
                <c:pt idx="0">
                  <c:v>European Union (ESAC)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'DDD per 1000 inw hosp'!$A$4:$A$13</c:f>
              <c:strCache>
                <c:ptCount val="9"/>
                <c:pt idx="0">
                  <c:v>2015</c:v>
                </c:pt>
                <c:pt idx="1">
                  <c:v>2016</c:v>
                </c:pt>
                <c:pt idx="2">
                  <c:v>2017</c:v>
                </c:pt>
                <c:pt idx="3">
                  <c:v>2018</c:v>
                </c:pt>
                <c:pt idx="4">
                  <c:v>2019</c:v>
                </c:pt>
                <c:pt idx="5">
                  <c:v>2020</c:v>
                </c:pt>
                <c:pt idx="6">
                  <c:v>2021</c:v>
                </c:pt>
                <c:pt idx="7">
                  <c:v>2022</c:v>
                </c:pt>
                <c:pt idx="8">
                  <c:v>2023</c:v>
                </c:pt>
              </c:strCache>
            </c:strRef>
          </c:cat>
          <c:val>
            <c:numRef>
              <c:f>'DDD per 1000 inw hosp'!$D$4:$D$13</c:f>
              <c:numCache>
                <c:formatCode>General</c:formatCode>
                <c:ptCount val="9"/>
                <c:pt idx="0">
                  <c:v>8.2000000000000003E-2</c:v>
                </c:pt>
                <c:pt idx="1">
                  <c:v>5.6000000000000001E-2</c:v>
                </c:pt>
                <c:pt idx="2">
                  <c:v>7.1999999999999995E-2</c:v>
                </c:pt>
                <c:pt idx="3">
                  <c:v>0.113</c:v>
                </c:pt>
                <c:pt idx="4">
                  <c:v>0.11700000000000001</c:v>
                </c:pt>
                <c:pt idx="5">
                  <c:v>0.125</c:v>
                </c:pt>
                <c:pt idx="6">
                  <c:v>0.13200000000000001</c:v>
                </c:pt>
                <c:pt idx="7">
                  <c:v>0.13200000000000001</c:v>
                </c:pt>
                <c:pt idx="8">
                  <c:v>8.3000000000000004E-2</c:v>
                </c:pt>
              </c:numCache>
            </c:numRef>
          </c:val>
          <c:smooth val="0"/>
          <c:extLst>
            <c:ext xmlns:c16="http://schemas.microsoft.com/office/drawing/2014/chart" uri="{C3380CC4-5D6E-409C-BE32-E72D297353CC}">
              <c16:uniqueId val="{00000002-B052-4662-B9C7-478A47468C0B}"/>
            </c:ext>
          </c:extLst>
        </c:ser>
        <c:dLbls>
          <c:showLegendKey val="0"/>
          <c:showVal val="0"/>
          <c:showCatName val="0"/>
          <c:showSerName val="0"/>
          <c:showPercent val="0"/>
          <c:showBubbleSize val="0"/>
        </c:dLbls>
        <c:marker val="1"/>
        <c:smooth val="0"/>
        <c:axId val="1941081008"/>
        <c:axId val="1941085328"/>
      </c:lineChart>
      <c:catAx>
        <c:axId val="1941081008"/>
        <c:scaling>
          <c:orientation val="minMax"/>
        </c:scaling>
        <c:delete val="0"/>
        <c:axPos val="b"/>
        <c:title>
          <c:tx>
            <c:rich>
              <a:bodyPr rot="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r>
                  <a:rPr lang="en-GB"/>
                  <a:t>Year of distribution</a:t>
                </a:r>
              </a:p>
            </c:rich>
          </c:tx>
          <c:overlay val="0"/>
          <c:spPr>
            <a:noFill/>
            <a:ln>
              <a:noFill/>
            </a:ln>
            <a:effectLst/>
          </c:spPr>
          <c:txPr>
            <a:bodyPr rot="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2400" b="0" i="0" u="none" strike="noStrike" kern="1200" baseline="0">
                <a:solidFill>
                  <a:schemeClr val="tx1">
                    <a:lumMod val="65000"/>
                    <a:lumOff val="35000"/>
                  </a:schemeClr>
                </a:solidFill>
                <a:latin typeface="+mn-lt"/>
                <a:ea typeface="+mn-ea"/>
                <a:cs typeface="+mn-cs"/>
              </a:defRPr>
            </a:pPr>
            <a:endParaRPr lang="nl-BE"/>
          </a:p>
        </c:txPr>
        <c:crossAx val="1941085328"/>
        <c:crosses val="autoZero"/>
        <c:auto val="1"/>
        <c:lblAlgn val="ctr"/>
        <c:lblOffset val="100"/>
        <c:noMultiLvlLbl val="0"/>
      </c:catAx>
      <c:valAx>
        <c:axId val="194108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r>
                  <a:rPr lang="en-GB"/>
                  <a:t>Daily defined dose/1000 inhabitants/day</a:t>
                </a:r>
              </a:p>
            </c:rich>
          </c:tx>
          <c:overlay val="0"/>
          <c:spPr>
            <a:noFill/>
            <a:ln>
              <a:noFill/>
            </a:ln>
            <a:effectLst/>
          </c:spPr>
          <c:txPr>
            <a:bodyPr rot="-5400000" spcFirstLastPara="1" vertOverflow="ellipsis" vert="horz" wrap="square" anchor="ctr" anchorCtr="1"/>
            <a:lstStyle/>
            <a:p>
              <a:pPr algn="ctr" rtl="0">
                <a:defRPr sz="2400" b="0" i="0" u="none" strike="noStrike" kern="1200" baseline="0">
                  <a:solidFill>
                    <a:schemeClr val="tx1">
                      <a:lumMod val="65000"/>
                      <a:lumOff val="35000"/>
                    </a:schemeClr>
                  </a:solidFill>
                  <a:latin typeface="+mn-lt"/>
                  <a:ea typeface="+mn-ea"/>
                  <a:cs typeface="+mn-cs"/>
                </a:defRPr>
              </a:pPr>
              <a:endParaRPr lang="nl-BE"/>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194108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nl-B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216150" y="685800"/>
            <a:ext cx="24257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176124" latinLnBrk="0">
      <a:defRPr sz="1200">
        <a:latin typeface="+mj-lt"/>
        <a:ea typeface="+mj-ea"/>
        <a:cs typeface="+mj-cs"/>
        <a:sym typeface="Calibri"/>
      </a:defRPr>
    </a:lvl1pPr>
    <a:lvl2pPr indent="228600" defTabSz="4176124" latinLnBrk="0">
      <a:defRPr sz="1200">
        <a:latin typeface="+mj-lt"/>
        <a:ea typeface="+mj-ea"/>
        <a:cs typeface="+mj-cs"/>
        <a:sym typeface="Calibri"/>
      </a:defRPr>
    </a:lvl2pPr>
    <a:lvl3pPr indent="457200" defTabSz="4176124" latinLnBrk="0">
      <a:defRPr sz="1200">
        <a:latin typeface="+mj-lt"/>
        <a:ea typeface="+mj-ea"/>
        <a:cs typeface="+mj-cs"/>
        <a:sym typeface="Calibri"/>
      </a:defRPr>
    </a:lvl3pPr>
    <a:lvl4pPr indent="685800" defTabSz="4176124" latinLnBrk="0">
      <a:defRPr sz="1200">
        <a:latin typeface="+mj-lt"/>
        <a:ea typeface="+mj-ea"/>
        <a:cs typeface="+mj-cs"/>
        <a:sym typeface="Calibri"/>
      </a:defRPr>
    </a:lvl4pPr>
    <a:lvl5pPr indent="914400" defTabSz="4176124" latinLnBrk="0">
      <a:defRPr sz="1200">
        <a:latin typeface="+mj-lt"/>
        <a:ea typeface="+mj-ea"/>
        <a:cs typeface="+mj-cs"/>
        <a:sym typeface="Calibri"/>
      </a:defRPr>
    </a:lvl5pPr>
    <a:lvl6pPr indent="1143000" defTabSz="4176124" latinLnBrk="0">
      <a:defRPr sz="1200">
        <a:latin typeface="+mj-lt"/>
        <a:ea typeface="+mj-ea"/>
        <a:cs typeface="+mj-cs"/>
        <a:sym typeface="Calibri"/>
      </a:defRPr>
    </a:lvl6pPr>
    <a:lvl7pPr indent="1371600" defTabSz="4176124" latinLnBrk="0">
      <a:defRPr sz="1200">
        <a:latin typeface="+mj-lt"/>
        <a:ea typeface="+mj-ea"/>
        <a:cs typeface="+mj-cs"/>
        <a:sym typeface="Calibri"/>
      </a:defRPr>
    </a:lvl7pPr>
    <a:lvl8pPr indent="1600200" defTabSz="4176124" latinLnBrk="0">
      <a:defRPr sz="1200">
        <a:latin typeface="+mj-lt"/>
        <a:ea typeface="+mj-ea"/>
        <a:cs typeface="+mj-cs"/>
        <a:sym typeface="Calibri"/>
      </a:defRPr>
    </a:lvl8pPr>
    <a:lvl9pPr indent="1828800" defTabSz="4176124"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22C2B-F4EB-763A-7248-44E78D628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CA2D7-C546-B627-2153-9F0343083B86}"/>
              </a:ext>
            </a:extLst>
          </p:cNvPr>
          <p:cNvSpPr>
            <a:spLocks noGrp="1" noRot="1" noChangeAspect="1"/>
          </p:cNvSpPr>
          <p:nvPr>
            <p:ph type="sldImg"/>
          </p:nvPr>
        </p:nvSpPr>
        <p:spPr>
          <a:xfrm>
            <a:off x="2216150" y="685800"/>
            <a:ext cx="2425700" cy="3429000"/>
          </a:xfrm>
        </p:spPr>
      </p:sp>
      <p:sp>
        <p:nvSpPr>
          <p:cNvPr id="3" name="Notes Placeholder 2">
            <a:extLst>
              <a:ext uri="{FF2B5EF4-FFF2-40B4-BE49-F238E27FC236}">
                <a16:creationId xmlns:a16="http://schemas.microsoft.com/office/drawing/2014/main" id="{960C6CFE-E12E-AD97-D065-1254ED6E05B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981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270879" y="13299872"/>
            <a:ext cx="25736632" cy="9177110"/>
          </a:xfrm>
          <a:prstGeom prst="rect">
            <a:avLst/>
          </a:prstGeom>
        </p:spPr>
        <p:txBody>
          <a:bodyPr/>
          <a:lstStyle/>
          <a:p>
            <a:r>
              <a:t>Title Text</a:t>
            </a:r>
          </a:p>
        </p:txBody>
      </p:sp>
      <p:sp>
        <p:nvSpPr>
          <p:cNvPr id="12" name="Body Level One…"/>
          <p:cNvSpPr txBox="1">
            <a:spLocks noGrp="1"/>
          </p:cNvSpPr>
          <p:nvPr>
            <p:ph type="body" sz="quarter" idx="1"/>
          </p:nvPr>
        </p:nvSpPr>
        <p:spPr>
          <a:xfrm>
            <a:off x="4541762" y="24260864"/>
            <a:ext cx="21194872" cy="10941174"/>
          </a:xfrm>
          <a:prstGeom prst="rect">
            <a:avLst/>
          </a:prstGeom>
        </p:spPr>
        <p:txBody>
          <a:bodyPr/>
          <a:lstStyle>
            <a:lvl1pPr marL="0" indent="0" algn="ctr">
              <a:buSzTx/>
              <a:buFontTx/>
              <a:buNone/>
              <a:defRPr>
                <a:solidFill>
                  <a:srgbClr val="888888"/>
                </a:solidFill>
              </a:defRPr>
            </a:lvl1pPr>
            <a:lvl2pPr marL="0" indent="2087815" algn="ctr">
              <a:buSzTx/>
              <a:buFontTx/>
              <a:buNone/>
              <a:defRPr>
                <a:solidFill>
                  <a:srgbClr val="888888"/>
                </a:solidFill>
              </a:defRPr>
            </a:lvl2pPr>
            <a:lvl3pPr marL="0" indent="4175625" algn="ctr">
              <a:buSzTx/>
              <a:buFontTx/>
              <a:buNone/>
              <a:defRPr>
                <a:solidFill>
                  <a:srgbClr val="888888"/>
                </a:solidFill>
              </a:defRPr>
            </a:lvl3pPr>
            <a:lvl4pPr marL="0" indent="6263441" algn="ctr">
              <a:buSzTx/>
              <a:buFontTx/>
              <a:buNone/>
              <a:defRPr>
                <a:solidFill>
                  <a:srgbClr val="888888"/>
                </a:solidFill>
              </a:defRPr>
            </a:lvl4pPr>
            <a:lvl5pPr marL="0" indent="83512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391786" y="27511510"/>
            <a:ext cx="25736632" cy="8503196"/>
          </a:xfrm>
          <a:prstGeom prst="rect">
            <a:avLst/>
          </a:prstGeom>
        </p:spPr>
        <p:txBody>
          <a:bodyPr anchor="t"/>
          <a:lstStyle>
            <a:lvl1pPr algn="l">
              <a:defRPr sz="18298" b="1" cap="all"/>
            </a:lvl1pPr>
          </a:lstStyle>
          <a:p>
            <a:r>
              <a:t>Title Text</a:t>
            </a:r>
          </a:p>
        </p:txBody>
      </p:sp>
      <p:sp>
        <p:nvSpPr>
          <p:cNvPr id="30" name="Body Level One…"/>
          <p:cNvSpPr txBox="1">
            <a:spLocks noGrp="1"/>
          </p:cNvSpPr>
          <p:nvPr>
            <p:ph type="body" sz="quarter" idx="1"/>
          </p:nvPr>
        </p:nvSpPr>
        <p:spPr>
          <a:xfrm>
            <a:off x="2391786" y="18146100"/>
            <a:ext cx="25736632" cy="9365406"/>
          </a:xfrm>
          <a:prstGeom prst="rect">
            <a:avLst/>
          </a:prstGeom>
        </p:spPr>
        <p:txBody>
          <a:bodyPr anchor="b"/>
          <a:lstStyle>
            <a:lvl1pPr marL="0" indent="0">
              <a:spcBef>
                <a:spcPts val="2200"/>
              </a:spcBef>
              <a:buSzTx/>
              <a:buFontTx/>
              <a:buNone/>
              <a:defRPr sz="9199">
                <a:solidFill>
                  <a:srgbClr val="888888"/>
                </a:solidFill>
              </a:defRPr>
            </a:lvl1pPr>
            <a:lvl2pPr marL="0" indent="2087815">
              <a:spcBef>
                <a:spcPts val="2200"/>
              </a:spcBef>
              <a:buSzTx/>
              <a:buFontTx/>
              <a:buNone/>
              <a:defRPr sz="9199">
                <a:solidFill>
                  <a:srgbClr val="888888"/>
                </a:solidFill>
              </a:defRPr>
            </a:lvl2pPr>
            <a:lvl3pPr marL="0" indent="4175625">
              <a:spcBef>
                <a:spcPts val="2200"/>
              </a:spcBef>
              <a:buSzTx/>
              <a:buFontTx/>
              <a:buNone/>
              <a:defRPr sz="9199">
                <a:solidFill>
                  <a:srgbClr val="888888"/>
                </a:solidFill>
              </a:defRPr>
            </a:lvl3pPr>
            <a:lvl4pPr marL="0" indent="6263441">
              <a:spcBef>
                <a:spcPts val="2200"/>
              </a:spcBef>
              <a:buSzTx/>
              <a:buFontTx/>
              <a:buNone/>
              <a:defRPr sz="9199">
                <a:solidFill>
                  <a:srgbClr val="888888"/>
                </a:solidFill>
              </a:defRPr>
            </a:lvl4pPr>
            <a:lvl5pPr marL="0" indent="8351254">
              <a:spcBef>
                <a:spcPts val="2200"/>
              </a:spcBef>
              <a:buSzTx/>
              <a:buFontTx/>
              <a:buNone/>
              <a:defRPr sz="9199">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xfrm>
            <a:off x="2270880" y="28423269"/>
            <a:ext cx="20185596" cy="80393845"/>
          </a:xfrm>
          <a:prstGeom prst="rect">
            <a:avLst/>
          </a:prstGeom>
        </p:spPr>
        <p:txBody>
          <a:bodyPr/>
          <a:lstStyle>
            <a:lvl1pPr>
              <a:spcBef>
                <a:spcPts val="3000"/>
              </a:spcBef>
              <a:defRPr sz="12799"/>
            </a:lvl1pPr>
            <a:lvl2pPr marL="3606223" indent="-1518408">
              <a:spcBef>
                <a:spcPts val="3000"/>
              </a:spcBef>
              <a:defRPr sz="12799"/>
            </a:lvl2pPr>
            <a:lvl3pPr marL="5628019" indent="-1452393">
              <a:spcBef>
                <a:spcPts val="3000"/>
              </a:spcBef>
              <a:defRPr sz="12799"/>
            </a:lvl3pPr>
            <a:lvl4pPr marL="7913072" indent="-1649632">
              <a:spcBef>
                <a:spcPts val="3000"/>
              </a:spcBef>
              <a:defRPr sz="12799"/>
            </a:lvl4pPr>
            <a:lvl5pPr marL="10000886" indent="-1649630">
              <a:spcBef>
                <a:spcPts val="3000"/>
              </a:spcBef>
              <a:defRPr sz="12799"/>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513918" y="9583442"/>
            <a:ext cx="13378217" cy="3993921"/>
          </a:xfrm>
          <a:prstGeom prst="rect">
            <a:avLst/>
          </a:prstGeom>
        </p:spPr>
        <p:txBody>
          <a:bodyPr anchor="b"/>
          <a:lstStyle>
            <a:lvl1pPr marL="0" indent="0">
              <a:spcBef>
                <a:spcPts val="2600"/>
              </a:spcBef>
              <a:buSzTx/>
              <a:buFontTx/>
              <a:buNone/>
              <a:defRPr sz="10999" b="1"/>
            </a:lvl1pPr>
            <a:lvl2pPr marL="0" indent="2087815">
              <a:spcBef>
                <a:spcPts val="2600"/>
              </a:spcBef>
              <a:buSzTx/>
              <a:buFontTx/>
              <a:buNone/>
              <a:defRPr sz="10999" b="1"/>
            </a:lvl2pPr>
            <a:lvl3pPr marL="0" indent="4175625">
              <a:spcBef>
                <a:spcPts val="2600"/>
              </a:spcBef>
              <a:buSzTx/>
              <a:buFontTx/>
              <a:buNone/>
              <a:defRPr sz="10999" b="1"/>
            </a:lvl3pPr>
            <a:lvl4pPr marL="0" indent="6263441">
              <a:spcBef>
                <a:spcPts val="2600"/>
              </a:spcBef>
              <a:buSzTx/>
              <a:buFontTx/>
              <a:buNone/>
              <a:defRPr sz="10999" b="1"/>
            </a:lvl4pPr>
            <a:lvl5pPr marL="0" indent="8351254">
              <a:spcBef>
                <a:spcPts val="2600"/>
              </a:spcBef>
              <a:buSzTx/>
              <a:buFontTx/>
              <a:buNone/>
              <a:defRPr sz="10999"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5381002" y="9583442"/>
            <a:ext cx="13383469" cy="3993921"/>
          </a:xfrm>
          <a:prstGeom prst="rect">
            <a:avLst/>
          </a:prstGeom>
        </p:spPr>
        <p:txBody>
          <a:bodyPr anchor="b"/>
          <a:lstStyle>
            <a:lvl1pPr marL="0" indent="0">
              <a:spcBef>
                <a:spcPts val="1839"/>
              </a:spcBef>
              <a:buSzTx/>
              <a:buFontTx/>
              <a:buNone/>
              <a:defRPr sz="11000" b="1"/>
            </a:lvl1pPr>
          </a:lstStyle>
          <a:p>
            <a:pPr marL="0" indent="0">
              <a:spcBef>
                <a:spcPts val="2600"/>
              </a:spcBef>
              <a:buSzTx/>
              <a:buFontTx/>
              <a:buNone/>
              <a:defRPr sz="110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513924" y="1704606"/>
            <a:ext cx="9961380" cy="7254476"/>
          </a:xfrm>
          <a:prstGeom prst="rect">
            <a:avLst/>
          </a:prstGeom>
        </p:spPr>
        <p:txBody>
          <a:bodyPr anchor="b"/>
          <a:lstStyle>
            <a:lvl1pPr algn="l">
              <a:defRPr sz="9199" b="1"/>
            </a:lvl1pPr>
          </a:lstStyle>
          <a:p>
            <a:r>
              <a:t>Title Text</a:t>
            </a:r>
          </a:p>
        </p:txBody>
      </p:sp>
      <p:sp>
        <p:nvSpPr>
          <p:cNvPr id="73" name="Body Level One…"/>
          <p:cNvSpPr txBox="1">
            <a:spLocks noGrp="1"/>
          </p:cNvSpPr>
          <p:nvPr>
            <p:ph type="body" idx="1"/>
          </p:nvPr>
        </p:nvSpPr>
        <p:spPr>
          <a:xfrm>
            <a:off x="11838012" y="1704608"/>
            <a:ext cx="16926462" cy="3653995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1513924" y="8959081"/>
            <a:ext cx="9961380" cy="29285485"/>
          </a:xfrm>
          <a:prstGeom prst="rect">
            <a:avLst/>
          </a:prstGeom>
        </p:spPr>
        <p:txBody>
          <a:bodyPr/>
          <a:lstStyle>
            <a:lvl1pPr marL="0" indent="0">
              <a:spcBef>
                <a:spcPts val="1061"/>
              </a:spcBef>
              <a:buSzTx/>
              <a:buFontTx/>
              <a:buNone/>
              <a:defRPr sz="6400"/>
            </a:lvl1pPr>
          </a:lstStyle>
          <a:p>
            <a:pPr marL="0" indent="0">
              <a:spcBef>
                <a:spcPts val="1500"/>
              </a:spcBef>
              <a:buSzTx/>
              <a:buFontTx/>
              <a:buNone/>
              <a:defRPr sz="6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5934777" y="29969305"/>
            <a:ext cx="18167035" cy="3538049"/>
          </a:xfrm>
          <a:prstGeom prst="rect">
            <a:avLst/>
          </a:prstGeom>
        </p:spPr>
        <p:txBody>
          <a:bodyPr anchor="b"/>
          <a:lstStyle>
            <a:lvl1pPr algn="l">
              <a:defRPr sz="9199" b="1"/>
            </a:lvl1pPr>
          </a:lstStyle>
          <a:p>
            <a:r>
              <a:t>Title Text</a:t>
            </a:r>
          </a:p>
        </p:txBody>
      </p:sp>
      <p:sp>
        <p:nvSpPr>
          <p:cNvPr id="83" name="Picture Placeholder 2"/>
          <p:cNvSpPr>
            <a:spLocks noGrp="1"/>
          </p:cNvSpPr>
          <p:nvPr>
            <p:ph type="pic" sz="half" idx="21"/>
          </p:nvPr>
        </p:nvSpPr>
        <p:spPr>
          <a:xfrm>
            <a:off x="5934777" y="3825449"/>
            <a:ext cx="18167035" cy="25687973"/>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5934777" y="33507352"/>
            <a:ext cx="18167035" cy="5024610"/>
          </a:xfrm>
          <a:prstGeom prst="rect">
            <a:avLst/>
          </a:prstGeom>
        </p:spPr>
        <p:txBody>
          <a:bodyPr/>
          <a:lstStyle>
            <a:lvl1pPr marL="0" indent="0">
              <a:spcBef>
                <a:spcPts val="1500"/>
              </a:spcBef>
              <a:buSzTx/>
              <a:buFontTx/>
              <a:buNone/>
              <a:defRPr sz="6399"/>
            </a:lvl1pPr>
            <a:lvl2pPr marL="0" indent="2087815">
              <a:spcBef>
                <a:spcPts val="1500"/>
              </a:spcBef>
              <a:buSzTx/>
              <a:buFontTx/>
              <a:buNone/>
              <a:defRPr sz="6399"/>
            </a:lvl2pPr>
            <a:lvl3pPr marL="0" indent="4175625">
              <a:spcBef>
                <a:spcPts val="1500"/>
              </a:spcBef>
              <a:buSzTx/>
              <a:buFontTx/>
              <a:buNone/>
              <a:defRPr sz="6399"/>
            </a:lvl3pPr>
            <a:lvl4pPr marL="0" indent="6263441">
              <a:spcBef>
                <a:spcPts val="1500"/>
              </a:spcBef>
              <a:buSzTx/>
              <a:buFontTx/>
              <a:buNone/>
              <a:defRPr sz="6399"/>
            </a:lvl4pPr>
            <a:lvl5pPr marL="0" indent="8351254">
              <a:spcBef>
                <a:spcPts val="1500"/>
              </a:spcBef>
              <a:buSzTx/>
              <a:buFontTx/>
              <a:buNone/>
              <a:defRPr sz="6399"/>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13000" t="20000" r="-113000" b="100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4065E8-7A05-546F-0A9A-697354BAE530}"/>
              </a:ext>
            </a:extLst>
          </p:cNvPr>
          <p:cNvSpPr/>
          <p:nvPr userDrawn="1"/>
        </p:nvSpPr>
        <p:spPr>
          <a:xfrm>
            <a:off x="1" y="20732469"/>
            <a:ext cx="30275213" cy="1338826"/>
          </a:xfrm>
          <a:prstGeom prst="rect">
            <a:avLst/>
          </a:prstGeom>
          <a:solidFill>
            <a:schemeClr val="bg1"/>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176043" rtl="0" fontAlgn="auto" latinLnBrk="0" hangingPunct="0">
              <a:lnSpc>
                <a:spcPct val="100000"/>
              </a:lnSpc>
              <a:spcBef>
                <a:spcPts val="0"/>
              </a:spcBef>
              <a:spcAft>
                <a:spcPts val="0"/>
              </a:spcAft>
              <a:buClrTx/>
              <a:buSzTx/>
              <a:buFontTx/>
              <a:buNone/>
              <a:tabLst/>
            </a:pPr>
            <a:endParaRPr kumimoji="0" lang="nl-BE" sz="8100" b="0" i="0" u="none" strike="noStrike" cap="none" spc="0" normalizeH="0" baseline="0">
              <a:ln>
                <a:noFill/>
              </a:ln>
              <a:solidFill>
                <a:srgbClr val="000000"/>
              </a:solidFill>
              <a:effectLst/>
              <a:uFillTx/>
              <a:latin typeface="+mj-lt"/>
              <a:ea typeface="+mj-ea"/>
              <a:cs typeface="+mj-cs"/>
              <a:sym typeface="Calibri"/>
            </a:endParaRPr>
          </a:p>
        </p:txBody>
      </p:sp>
      <p:sp>
        <p:nvSpPr>
          <p:cNvPr id="2" name="Title Text"/>
          <p:cNvSpPr txBox="1">
            <a:spLocks noGrp="1"/>
          </p:cNvSpPr>
          <p:nvPr>
            <p:ph type="title"/>
          </p:nvPr>
        </p:nvSpPr>
        <p:spPr>
          <a:xfrm>
            <a:off x="1513920" y="1714517"/>
            <a:ext cx="27250550" cy="7135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8806" tIns="208806" rIns="208806" bIns="208806" anchor="ctr">
            <a:normAutofit/>
          </a:bodyPr>
          <a:lstStyle/>
          <a:p>
            <a:r>
              <a:t>Title Text</a:t>
            </a:r>
          </a:p>
        </p:txBody>
      </p:sp>
      <p:sp>
        <p:nvSpPr>
          <p:cNvPr id="3" name="Body Level One…"/>
          <p:cNvSpPr txBox="1">
            <a:spLocks noGrp="1"/>
          </p:cNvSpPr>
          <p:nvPr>
            <p:ph type="body" idx="1"/>
          </p:nvPr>
        </p:nvSpPr>
        <p:spPr>
          <a:xfrm>
            <a:off x="1513920" y="9989773"/>
            <a:ext cx="27250550" cy="28254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8806" tIns="208806" rIns="208806" bIns="20880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7514028" y="40187312"/>
            <a:ext cx="1250443" cy="1267948"/>
          </a:xfrm>
          <a:prstGeom prst="rect">
            <a:avLst/>
          </a:prstGeom>
          <a:ln w="12700">
            <a:miter lim="400000"/>
          </a:ln>
        </p:spPr>
        <p:txBody>
          <a:bodyPr wrap="none" lIns="208806" tIns="208806" rIns="208806" bIns="208806" anchor="ctr">
            <a:spAutoFit/>
          </a:bodyPr>
          <a:lstStyle>
            <a:lvl1pPr algn="r">
              <a:defRPr sz="5499">
                <a:solidFill>
                  <a:srgbClr val="888888"/>
                </a:solidFill>
              </a:defRPr>
            </a:lvl1pPr>
          </a:lstStyle>
          <a:p>
            <a:fld id="{86CB4B4D-7CA3-9044-876B-883B54F8677D}" type="slidenum">
              <a:t>‹nr.›</a:t>
            </a:fld>
            <a:endParaRPr/>
          </a:p>
        </p:txBody>
      </p:sp>
      <p:pic>
        <p:nvPicPr>
          <p:cNvPr id="6" name="Picture 5" descr="A sphere with white lines and dots&#10;&#10;Description automatically generated">
            <a:extLst>
              <a:ext uri="{FF2B5EF4-FFF2-40B4-BE49-F238E27FC236}">
                <a16:creationId xmlns:a16="http://schemas.microsoft.com/office/drawing/2014/main" id="{6B587BF7-0B2D-56C4-EDA0-5C314655AA9B}"/>
              </a:ext>
            </a:extLst>
          </p:cNvPr>
          <p:cNvPicPr>
            <a:picLocks noChangeAspect="1"/>
          </p:cNvPicPr>
          <p:nvPr userDrawn="1"/>
        </p:nvPicPr>
        <p:blipFill rotWithShape="1">
          <a:blip r:embed="rId11" cstate="print">
            <a:alphaModFix amt="29000"/>
            <a:extLst>
              <a:ext uri="{28A0092B-C50C-407E-A947-70E740481C1C}">
                <a14:useLocalDpi xmlns:a14="http://schemas.microsoft.com/office/drawing/2010/main"/>
              </a:ext>
            </a:extLst>
          </a:blip>
          <a:srcRect/>
          <a:stretch/>
        </p:blipFill>
        <p:spPr>
          <a:xfrm>
            <a:off x="12349189" y="6615953"/>
            <a:ext cx="17926024" cy="36187810"/>
          </a:xfrm>
          <a:prstGeom prst="rect">
            <a:avLst/>
          </a:prstGeom>
        </p:spPr>
      </p:pic>
      <p:pic>
        <p:nvPicPr>
          <p:cNvPr id="8" name="Picture 7" descr="A round blue and white logo with a globe and pills&#10;&#10;Description automatically generated">
            <a:extLst>
              <a:ext uri="{FF2B5EF4-FFF2-40B4-BE49-F238E27FC236}">
                <a16:creationId xmlns:a16="http://schemas.microsoft.com/office/drawing/2014/main" id="{7E2B6F75-F59A-7347-A97A-F815752AEA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30306" y="430305"/>
            <a:ext cx="4620776" cy="46207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1pPr>
      <a:lvl2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2pPr>
      <a:lvl3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3pPr>
      <a:lvl4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4pPr>
      <a:lvl5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5pPr>
      <a:lvl6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6pPr>
      <a:lvl7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7pPr>
      <a:lvl8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8pPr>
      <a:lvl9pPr marL="0" marR="0" indent="0" algn="ctr" defTabSz="4175625" rtl="0" latinLnBrk="0">
        <a:lnSpc>
          <a:spcPct val="100000"/>
        </a:lnSpc>
        <a:spcBef>
          <a:spcPts val="0"/>
        </a:spcBef>
        <a:spcAft>
          <a:spcPts val="0"/>
        </a:spcAft>
        <a:buClrTx/>
        <a:buSzTx/>
        <a:buFontTx/>
        <a:buNone/>
        <a:tabLst/>
        <a:defRPr sz="19997" b="0" i="0" u="none" strike="noStrike" cap="none" spc="0" baseline="0">
          <a:solidFill>
            <a:srgbClr val="000000"/>
          </a:solidFill>
          <a:uFillTx/>
          <a:latin typeface="+mj-lt"/>
          <a:ea typeface="+mj-ea"/>
          <a:cs typeface="+mj-cs"/>
          <a:sym typeface="Calibri"/>
        </a:defRPr>
      </a:lvl9pPr>
    </p:titleStyle>
    <p:bodyStyle>
      <a:lvl1pPr marL="1565860" marR="0" indent="-1565860"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1pPr>
      <a:lvl2pPr marL="3566001" marR="0" indent="-1478186"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2pPr>
      <a:lvl3pPr marL="5551687" marR="0" indent="-1376059"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3pPr>
      <a:lvl4pPr marL="7908729" marR="0" indent="-1645288"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4pPr>
      <a:lvl5pPr marL="9996543" marR="0" indent="-1645287"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5pPr>
      <a:lvl6pPr marL="12084356" marR="0" indent="-1645288"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6pPr>
      <a:lvl7pPr marL="14172171" marR="0" indent="-1645288"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7pPr>
      <a:lvl8pPr marL="16259984" marR="0" indent="-1645288"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8pPr>
      <a:lvl9pPr marL="18347798" marR="0" indent="-1645288" algn="l" defTabSz="4175625" rtl="0" latinLnBrk="0">
        <a:lnSpc>
          <a:spcPct val="100000"/>
        </a:lnSpc>
        <a:spcBef>
          <a:spcPts val="3400"/>
        </a:spcBef>
        <a:spcAft>
          <a:spcPts val="0"/>
        </a:spcAft>
        <a:buClrTx/>
        <a:buSzPct val="100000"/>
        <a:buFont typeface="Arial"/>
        <a:buChar char="•"/>
        <a:tabLst/>
        <a:defRPr sz="14499" b="0" i="0" u="none" strike="noStrike" cap="none" spc="0" baseline="0">
          <a:solidFill>
            <a:srgbClr val="000000"/>
          </a:solidFill>
          <a:uFillTx/>
          <a:latin typeface="+mj-lt"/>
          <a:ea typeface="+mj-ea"/>
          <a:cs typeface="+mj-cs"/>
          <a:sym typeface="Calibri"/>
        </a:defRPr>
      </a:lvl9pPr>
    </p:bodyStyle>
    <p:otherStyle>
      <a:lvl1pPr marL="0" marR="0" indent="0"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1pPr>
      <a:lvl2pPr marL="0" marR="0" indent="2087815"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2pPr>
      <a:lvl3pPr marL="0" marR="0" indent="4175625"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3pPr>
      <a:lvl4pPr marL="0" marR="0" indent="6263441"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4pPr>
      <a:lvl5pPr marL="0" marR="0" indent="8351254"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5pPr>
      <a:lvl6pPr marL="0" marR="0" indent="10439069"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6pPr>
      <a:lvl7pPr marL="0" marR="0" indent="12526881"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7pPr>
      <a:lvl8pPr marL="0" marR="0" indent="14614695"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8pPr>
      <a:lvl9pPr marL="0" marR="0" indent="16702509" algn="r" defTabSz="4175625" rtl="0" latinLnBrk="0">
        <a:lnSpc>
          <a:spcPct val="100000"/>
        </a:lnSpc>
        <a:spcBef>
          <a:spcPts val="0"/>
        </a:spcBef>
        <a:spcAft>
          <a:spcPts val="0"/>
        </a:spcAft>
        <a:buClrTx/>
        <a:buSzTx/>
        <a:buFontTx/>
        <a:buNone/>
        <a:tabLst/>
        <a:defRPr sz="5499"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1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chart" Target="../charts/chart3.xml"/><Relationship Id="rId12" Type="http://schemas.openxmlformats.org/officeDocument/2006/relationships/chart" Target="../charts/chart8.xml"/><Relationship Id="rId17" Type="http://schemas.openxmlformats.org/officeDocument/2006/relationships/chart" Target="../charts/chart13.xml"/><Relationship Id="rId2" Type="http://schemas.openxmlformats.org/officeDocument/2006/relationships/notesSlide" Target="../notesSlides/notesSlide1.xml"/><Relationship Id="rId16" Type="http://schemas.openxmlformats.org/officeDocument/2006/relationships/chart" Target="../charts/chart12.xml"/><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5" Type="http://schemas.openxmlformats.org/officeDocument/2006/relationships/chart" Target="../charts/chart11.xml"/><Relationship Id="rId10" Type="http://schemas.openxmlformats.org/officeDocument/2006/relationships/chart" Target="../charts/chart6.xml"/><Relationship Id="rId19"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chart" Target="../charts/chart5.xml"/><Relationship Id="rId1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73CF3-320A-7744-E01A-5C0FA7DF32CA}"/>
            </a:ext>
          </a:extLst>
        </p:cNvPr>
        <p:cNvGrpSpPr/>
        <p:nvPr/>
      </p:nvGrpSpPr>
      <p:grpSpPr>
        <a:xfrm>
          <a:off x="0" y="0"/>
          <a:ext cx="0" cy="0"/>
          <a:chOff x="0" y="0"/>
          <a:chExt cx="0" cy="0"/>
        </a:xfrm>
      </p:grpSpPr>
      <p:sp>
        <p:nvSpPr>
          <p:cNvPr id="94" name="TextBox 4">
            <a:extLst>
              <a:ext uri="{FF2B5EF4-FFF2-40B4-BE49-F238E27FC236}">
                <a16:creationId xmlns:a16="http://schemas.microsoft.com/office/drawing/2014/main" id="{5AEC16B0-ADE0-D18E-ACDD-8E963EC8C727}"/>
              </a:ext>
            </a:extLst>
          </p:cNvPr>
          <p:cNvSpPr txBox="1"/>
          <p:nvPr/>
        </p:nvSpPr>
        <p:spPr>
          <a:xfrm>
            <a:off x="4778306" y="843765"/>
            <a:ext cx="24673314" cy="2111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547" tIns="100547" rIns="100547" bIns="100547">
            <a:spAutoFit/>
          </a:bodyPr>
          <a:lstStyle/>
          <a:p>
            <a:pPr algn="ctr">
              <a:defRPr sz="6200" i="1">
                <a:solidFill>
                  <a:srgbClr val="0070C0"/>
                </a:solidFill>
              </a:defRPr>
            </a:pPr>
            <a:endParaRPr sz="6199" dirty="0"/>
          </a:p>
          <a:p>
            <a:pPr algn="ctr">
              <a:defRPr sz="6200" b="1">
                <a:solidFill>
                  <a:srgbClr val="0070C0"/>
                </a:solidFill>
              </a:defRPr>
            </a:pPr>
            <a:r>
              <a:rPr sz="6199" dirty="0"/>
              <a:t> </a:t>
            </a:r>
          </a:p>
        </p:txBody>
      </p:sp>
      <p:sp>
        <p:nvSpPr>
          <p:cNvPr id="96" name="TextBox 6">
            <a:extLst>
              <a:ext uri="{FF2B5EF4-FFF2-40B4-BE49-F238E27FC236}">
                <a16:creationId xmlns:a16="http://schemas.microsoft.com/office/drawing/2014/main" id="{6E9AF70B-B46D-C748-0C8E-AEB78B836D93}"/>
              </a:ext>
            </a:extLst>
          </p:cNvPr>
          <p:cNvSpPr txBox="1"/>
          <p:nvPr/>
        </p:nvSpPr>
        <p:spPr>
          <a:xfrm>
            <a:off x="5987719" y="531213"/>
            <a:ext cx="18994382" cy="4204153"/>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547" tIns="100547" rIns="100547" bIns="100547">
            <a:spAutoFit/>
          </a:bodyPr>
          <a:lstStyle/>
          <a:p>
            <a:pPr algn="ctr">
              <a:defRPr sz="3200"/>
            </a:pPr>
            <a:r>
              <a:rPr lang="en-GB" sz="7200" b="1" dirty="0">
                <a:solidFill>
                  <a:srgbClr val="1F497D"/>
                </a:solidFill>
              </a:rPr>
              <a:t>Antifungal consumption in Belgium between 2015 and 2023</a:t>
            </a:r>
          </a:p>
          <a:p>
            <a:pPr algn="ctr">
              <a:defRPr sz="3200"/>
            </a:pPr>
            <a:endParaRPr lang="en-GB" sz="3200" b="1" dirty="0">
              <a:solidFill>
                <a:schemeClr val="tx1"/>
              </a:solidFill>
            </a:endParaRPr>
          </a:p>
          <a:p>
            <a:pPr algn="ctr">
              <a:defRPr sz="3200"/>
            </a:pPr>
            <a:r>
              <a:rPr lang="en-GB" sz="2800" b="1" dirty="0"/>
              <a:t>Maximiliaan De Preter</a:t>
            </a:r>
            <a:r>
              <a:rPr lang="en-GB" sz="2800" b="1" baseline="30000" dirty="0"/>
              <a:t>1</a:t>
            </a:r>
            <a:r>
              <a:rPr lang="en-GB" sz="2800" b="1" dirty="0"/>
              <a:t>, Ann Versporten</a:t>
            </a:r>
            <a:r>
              <a:rPr lang="en-GB" sz="2800" b="1" baseline="30000" dirty="0"/>
              <a:t>2</a:t>
            </a:r>
            <a:r>
              <a:rPr lang="en-GB" sz="2800" b="1" dirty="0"/>
              <a:t>, Ines Pauwels</a:t>
            </a:r>
            <a:r>
              <a:rPr lang="en-GB" sz="2800" b="1" baseline="30000" dirty="0"/>
              <a:t>2</a:t>
            </a:r>
            <a:r>
              <a:rPr lang="en-GB" sz="2800" b="1" dirty="0"/>
              <a:t>, Annelies Boven</a:t>
            </a:r>
            <a:r>
              <a:rPr lang="en-GB" sz="2800" b="1" baseline="30000" dirty="0"/>
              <a:t>2</a:t>
            </a:r>
            <a:r>
              <a:rPr lang="en-GB" sz="2800" b="1" dirty="0"/>
              <a:t>, Erika Vlieghe</a:t>
            </a:r>
            <a:r>
              <a:rPr lang="en-GB" sz="2800" b="1" baseline="30000" dirty="0"/>
              <a:t>1,2</a:t>
            </a:r>
            <a:br>
              <a:rPr lang="en-GB" sz="2800" b="1" baseline="30000" dirty="0"/>
            </a:br>
            <a:r>
              <a:rPr lang="en-GB" sz="2800" baseline="50000" dirty="0"/>
              <a:t>1</a:t>
            </a:r>
            <a:r>
              <a:rPr lang="en-GB" sz="2800" dirty="0"/>
              <a:t>General Internal Medicine, Infectious Diseases and Tropical Medicine, Antwerp University Hospital, Antwerp, Belgium, </a:t>
            </a:r>
            <a:r>
              <a:rPr lang="en-GB" sz="2800" baseline="50000" dirty="0"/>
              <a:t>2</a:t>
            </a:r>
            <a:r>
              <a:rPr lang="en-GB" sz="2800" dirty="0"/>
              <a:t>Laboratory of Medical Microbiology, Vaccine and Infectious Disease Institute, University of Antwerp, Antwerp, Belgium</a:t>
            </a:r>
          </a:p>
        </p:txBody>
      </p:sp>
      <p:sp>
        <p:nvSpPr>
          <p:cNvPr id="104" name="RESULTS">
            <a:extLst>
              <a:ext uri="{FF2B5EF4-FFF2-40B4-BE49-F238E27FC236}">
                <a16:creationId xmlns:a16="http://schemas.microsoft.com/office/drawing/2014/main" id="{67F9B608-6C30-9439-2EEB-04BB13F6E240}"/>
              </a:ext>
            </a:extLst>
          </p:cNvPr>
          <p:cNvSpPr txBox="1"/>
          <p:nvPr/>
        </p:nvSpPr>
        <p:spPr>
          <a:xfrm>
            <a:off x="787207" y="12773486"/>
            <a:ext cx="28700801" cy="847541"/>
          </a:xfrm>
          <a:prstGeom prst="roundRect">
            <a:avLst/>
          </a:prstGeom>
          <a:solidFill>
            <a:srgbClr val="42B03C">
              <a:alpha val="80000"/>
            </a:srgbClr>
          </a:solidFill>
          <a:ln w="38100"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039" tIns="44039" rIns="44039" bIns="44039" numCol="1" anchor="ctr">
            <a:spAutoFit/>
          </a:bodyPr>
          <a:lstStyle>
            <a:lvl1pPr algn="ctr">
              <a:defRPr sz="4200" b="1">
                <a:solidFill>
                  <a:srgbClr val="215968"/>
                </a:solidFill>
              </a:defRPr>
            </a:lvl1pPr>
          </a:lstStyle>
          <a:p>
            <a:r>
              <a:rPr sz="4400" dirty="0">
                <a:solidFill>
                  <a:schemeClr val="bg1"/>
                </a:solidFill>
              </a:rPr>
              <a:t>RESULTS</a:t>
            </a:r>
          </a:p>
        </p:txBody>
      </p:sp>
      <p:sp>
        <p:nvSpPr>
          <p:cNvPr id="109" name="TextBox 39">
            <a:extLst>
              <a:ext uri="{FF2B5EF4-FFF2-40B4-BE49-F238E27FC236}">
                <a16:creationId xmlns:a16="http://schemas.microsoft.com/office/drawing/2014/main" id="{6A49BA76-2B01-4EFB-9711-4BBFEC7FCB63}"/>
              </a:ext>
            </a:extLst>
          </p:cNvPr>
          <p:cNvSpPr txBox="1"/>
          <p:nvPr/>
        </p:nvSpPr>
        <p:spPr>
          <a:xfrm>
            <a:off x="24982101" y="286693"/>
            <a:ext cx="558374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7" rIns="45717">
            <a:spAutoFit/>
          </a:bodyPr>
          <a:lstStyle>
            <a:lvl1pPr>
              <a:defRPr sz="3200">
                <a:solidFill>
                  <a:srgbClr val="4A452A"/>
                </a:solidFill>
              </a:defRPr>
            </a:lvl1pPr>
          </a:lstStyle>
          <a:p>
            <a:r>
              <a:rPr lang="en-GB" sz="2800" b="1" dirty="0"/>
              <a:t>BSHAM Annual Symposium 2025</a:t>
            </a:r>
            <a:endParaRPr sz="2800" b="1" dirty="0"/>
          </a:p>
        </p:txBody>
      </p:sp>
      <p:sp>
        <p:nvSpPr>
          <p:cNvPr id="110" name="TextBox 45">
            <a:extLst>
              <a:ext uri="{FF2B5EF4-FFF2-40B4-BE49-F238E27FC236}">
                <a16:creationId xmlns:a16="http://schemas.microsoft.com/office/drawing/2014/main" id="{47CCB7CE-D3C3-49C9-C656-A8EF03C3B395}"/>
              </a:ext>
            </a:extLst>
          </p:cNvPr>
          <p:cNvSpPr txBox="1"/>
          <p:nvPr/>
        </p:nvSpPr>
        <p:spPr>
          <a:xfrm>
            <a:off x="787205" y="5445436"/>
            <a:ext cx="638618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7" rIns="45717">
            <a:spAutoFit/>
          </a:bodyPr>
          <a:lstStyle/>
          <a:p>
            <a:pPr>
              <a:defRPr sz="2800" b="1"/>
            </a:pPr>
            <a:r>
              <a:rPr sz="2800" b="1" dirty="0">
                <a:solidFill>
                  <a:srgbClr val="4A452A"/>
                </a:solidFill>
              </a:rPr>
              <a:t>Contact : </a:t>
            </a:r>
            <a:r>
              <a:rPr lang="nl-BE" sz="2800" b="1" dirty="0">
                <a:solidFill>
                  <a:srgbClr val="4A452A"/>
                </a:solidFill>
              </a:rPr>
              <a:t>maximiliaan.depreter@uza.be</a:t>
            </a:r>
          </a:p>
        </p:txBody>
      </p:sp>
      <p:sp>
        <p:nvSpPr>
          <p:cNvPr id="113" name="Disclosures: “bioMérieux is the sole private sponsor of the Global Point Prevalence Survey. The Global-PPS is also funded by a personal Methusalem grant to Herman Goossens of the Flemish government. The funder has no role in study design, data collection">
            <a:extLst>
              <a:ext uri="{FF2B5EF4-FFF2-40B4-BE49-F238E27FC236}">
                <a16:creationId xmlns:a16="http://schemas.microsoft.com/office/drawing/2014/main" id="{B262EE4D-60BD-DE9A-CD31-94BDED7E10DE}"/>
              </a:ext>
            </a:extLst>
          </p:cNvPr>
          <p:cNvSpPr txBox="1"/>
          <p:nvPr/>
        </p:nvSpPr>
        <p:spPr>
          <a:xfrm>
            <a:off x="194223" y="41968767"/>
            <a:ext cx="25866177" cy="915645"/>
          </a:xfrm>
          <a:prstGeom prst="roundRect">
            <a:avLst/>
          </a:prstGeom>
          <a:solidFill>
            <a:srgbClr val="1F497D">
              <a:alpha val="80000"/>
            </a:srgbClr>
          </a:solidFill>
          <a:ln w="38100">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44039" tIns="44039" rIns="44039" bIns="4403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4400" b="1">
                <a:solidFill>
                  <a:schemeClr val="bg1"/>
                </a:solidFill>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sz="2400" dirty="0">
                <a:latin typeface="+mj-lt"/>
              </a:rPr>
              <a:t>Disclosures: </a:t>
            </a:r>
            <a:r>
              <a:rPr sz="2400" dirty="0" err="1">
                <a:latin typeface="+mj-lt"/>
              </a:rPr>
              <a:t>bioMérieux</a:t>
            </a:r>
            <a:r>
              <a:rPr sz="2400" dirty="0">
                <a:latin typeface="+mj-lt"/>
              </a:rPr>
              <a:t> is the sole </a:t>
            </a:r>
            <a:r>
              <a:rPr lang="nl-BE" sz="2400" dirty="0" err="1">
                <a:latin typeface="+mj-lt"/>
              </a:rPr>
              <a:t>industrial</a:t>
            </a:r>
            <a:r>
              <a:rPr sz="2400" dirty="0">
                <a:latin typeface="+mj-lt"/>
              </a:rPr>
              <a:t> </a:t>
            </a:r>
            <a:r>
              <a:rPr lang="nl-BE" sz="2400" dirty="0">
                <a:latin typeface="+mj-lt"/>
              </a:rPr>
              <a:t>partner</a:t>
            </a:r>
            <a:r>
              <a:rPr sz="2400" dirty="0">
                <a:latin typeface="+mj-lt"/>
              </a:rPr>
              <a:t> of the Global</a:t>
            </a:r>
            <a:r>
              <a:rPr lang="nl-BE" sz="2400" dirty="0">
                <a:latin typeface="+mj-lt"/>
              </a:rPr>
              <a:t>-PPS</a:t>
            </a:r>
            <a:r>
              <a:rPr sz="2400" dirty="0">
                <a:latin typeface="+mj-lt"/>
              </a:rPr>
              <a:t>. The </a:t>
            </a:r>
            <a:r>
              <a:rPr lang="nl-BE" sz="2400" dirty="0">
                <a:latin typeface="+mj-lt"/>
              </a:rPr>
              <a:t>company</a:t>
            </a:r>
            <a:r>
              <a:rPr sz="2400" dirty="0">
                <a:latin typeface="+mj-lt"/>
              </a:rPr>
              <a:t> has no role in study design, data collection, data analysis, data interpretation, or writing the report. </a:t>
            </a:r>
            <a:r>
              <a:rPr lang="nl-BE" sz="2400" dirty="0">
                <a:latin typeface="+mj-lt"/>
              </a:rPr>
              <a:t> </a:t>
            </a:r>
          </a:p>
          <a:p>
            <a:r>
              <a:rPr lang="nl-BE" sz="2400" dirty="0">
                <a:latin typeface="+mj-lt"/>
              </a:rPr>
              <a:t>Data are </a:t>
            </a:r>
            <a:r>
              <a:rPr lang="nl-BE" sz="2400" dirty="0" err="1">
                <a:latin typeface="+mj-lt"/>
              </a:rPr>
              <a:t>strictly</a:t>
            </a:r>
            <a:r>
              <a:rPr lang="nl-BE" sz="2400" dirty="0">
                <a:latin typeface="+mj-lt"/>
              </a:rPr>
              <a:t> </a:t>
            </a:r>
            <a:r>
              <a:rPr lang="nl-BE" sz="2400" dirty="0" err="1">
                <a:latin typeface="+mj-lt"/>
              </a:rPr>
              <a:t>confidential</a:t>
            </a:r>
            <a:r>
              <a:rPr lang="nl-BE" sz="2400" dirty="0">
                <a:latin typeface="+mj-lt"/>
              </a:rPr>
              <a:t> </a:t>
            </a:r>
            <a:r>
              <a:rPr lang="nl-BE" sz="2400" dirty="0" err="1">
                <a:latin typeface="+mj-lt"/>
              </a:rPr>
              <a:t>and</a:t>
            </a:r>
            <a:r>
              <a:rPr lang="nl-BE" sz="2400" dirty="0">
                <a:latin typeface="+mj-lt"/>
              </a:rPr>
              <a:t> </a:t>
            </a:r>
            <a:r>
              <a:rPr lang="nl-BE" sz="2400" dirty="0" err="1">
                <a:latin typeface="+mj-lt"/>
              </a:rPr>
              <a:t>stored</a:t>
            </a:r>
            <a:r>
              <a:rPr lang="nl-BE" sz="2400" dirty="0">
                <a:latin typeface="+mj-lt"/>
              </a:rPr>
              <a:t> </a:t>
            </a:r>
            <a:r>
              <a:rPr lang="nl-BE" sz="2400" dirty="0" err="1">
                <a:latin typeface="+mj-lt"/>
              </a:rPr>
              <a:t>anonymously</a:t>
            </a:r>
            <a:r>
              <a:rPr lang="nl-BE" sz="2400" dirty="0">
                <a:latin typeface="+mj-lt"/>
              </a:rPr>
              <a:t> at </a:t>
            </a:r>
            <a:r>
              <a:rPr lang="nl-BE" sz="2400" dirty="0" err="1">
                <a:latin typeface="+mj-lt"/>
              </a:rPr>
              <a:t>the</a:t>
            </a:r>
            <a:r>
              <a:rPr lang="nl-BE" sz="2400" dirty="0">
                <a:latin typeface="+mj-lt"/>
              </a:rPr>
              <a:t> </a:t>
            </a:r>
            <a:r>
              <a:rPr lang="nl-BE" sz="2400" dirty="0" err="1">
                <a:latin typeface="+mj-lt"/>
              </a:rPr>
              <a:t>coordinating</a:t>
            </a:r>
            <a:r>
              <a:rPr lang="nl-BE" sz="2400" dirty="0">
                <a:latin typeface="+mj-lt"/>
              </a:rPr>
              <a:t> </a:t>
            </a:r>
            <a:r>
              <a:rPr lang="nl-BE" sz="2400" dirty="0" err="1">
                <a:latin typeface="+mj-lt"/>
              </a:rPr>
              <a:t>centre</a:t>
            </a:r>
            <a:r>
              <a:rPr lang="nl-BE" sz="2400" dirty="0">
                <a:latin typeface="+mj-lt"/>
              </a:rPr>
              <a:t> of </a:t>
            </a:r>
            <a:r>
              <a:rPr lang="nl-BE" sz="2400" dirty="0" err="1">
                <a:latin typeface="+mj-lt"/>
              </a:rPr>
              <a:t>the</a:t>
            </a:r>
            <a:r>
              <a:rPr lang="nl-BE" sz="2400" dirty="0">
                <a:latin typeface="+mj-lt"/>
              </a:rPr>
              <a:t> University of </a:t>
            </a:r>
            <a:r>
              <a:rPr lang="nl-BE" sz="2400" dirty="0" err="1">
                <a:latin typeface="+mj-lt"/>
              </a:rPr>
              <a:t>Antwerp</a:t>
            </a:r>
            <a:r>
              <a:rPr lang="nl-BE" sz="2400" dirty="0">
                <a:latin typeface="+mj-lt"/>
              </a:rPr>
              <a:t>.</a:t>
            </a:r>
            <a:endParaRPr sz="2400" dirty="0">
              <a:latin typeface="+mj-lt"/>
            </a:endParaRPr>
          </a:p>
        </p:txBody>
      </p:sp>
      <p:sp>
        <p:nvSpPr>
          <p:cNvPr id="27" name="TextBox 26">
            <a:extLst>
              <a:ext uri="{FF2B5EF4-FFF2-40B4-BE49-F238E27FC236}">
                <a16:creationId xmlns:a16="http://schemas.microsoft.com/office/drawing/2014/main" id="{2321A6E2-2DD8-AFA4-FC61-03D8FDFEC215}"/>
              </a:ext>
            </a:extLst>
          </p:cNvPr>
          <p:cNvSpPr txBox="1"/>
          <p:nvPr/>
        </p:nvSpPr>
        <p:spPr>
          <a:xfrm>
            <a:off x="750822" y="7544225"/>
            <a:ext cx="9438207" cy="4930506"/>
          </a:xfrm>
          <a:prstGeom prst="rect">
            <a:avLst/>
          </a:prstGeom>
          <a:noFill/>
        </p:spPr>
        <p:txBody>
          <a:bodyPr wrap="square" lIns="201093" tIns="100547" rIns="201093" bIns="100547" rtlCol="0">
            <a:spAutoFit/>
          </a:bodyPr>
          <a:lstStyle/>
          <a:p>
            <a:pPr marL="920744" lvl="2" indent="-571500" defTabSz="457191" eaLnBrk="0" fontAlgn="base">
              <a:spcBef>
                <a:spcPct val="20000"/>
              </a:spcBef>
              <a:spcAft>
                <a:spcPct val="0"/>
              </a:spcAft>
              <a:buClr>
                <a:srgbClr val="42AA44"/>
              </a:buClr>
              <a:buSzPct val="100000"/>
              <a:buFont typeface="Wingdings" panose="05000000000000000000" pitchFamily="2" charset="2"/>
              <a:buChar char="Ø"/>
              <a:defRPr/>
            </a:pPr>
            <a:r>
              <a:rPr lang="en-GB" sz="3200" kern="1200" dirty="0">
                <a:solidFill>
                  <a:prstClr val="black"/>
                </a:solidFill>
                <a:ea typeface="+mn-ea"/>
                <a:cs typeface="+mn-cs"/>
              </a:rPr>
              <a:t>First Fungal Priority Pathogens list to guide research, development and public health action (1).</a:t>
            </a:r>
          </a:p>
          <a:p>
            <a:pPr marL="920744" lvl="2" indent="-571500" defTabSz="457191" eaLnBrk="0" fontAlgn="base">
              <a:spcBef>
                <a:spcPct val="20000"/>
              </a:spcBef>
              <a:spcAft>
                <a:spcPct val="0"/>
              </a:spcAft>
              <a:buClr>
                <a:srgbClr val="42AA44"/>
              </a:buClr>
              <a:buSzPct val="100000"/>
              <a:buFont typeface="Wingdings" panose="05000000000000000000" pitchFamily="2" charset="2"/>
              <a:buChar char="Ø"/>
              <a:defRPr/>
            </a:pPr>
            <a:r>
              <a:rPr lang="en-GB" sz="3200" kern="1200" dirty="0">
                <a:solidFill>
                  <a:prstClr val="black"/>
                </a:solidFill>
                <a:ea typeface="+mn-ea"/>
                <a:cs typeface="+mn-cs"/>
              </a:rPr>
              <a:t>Belgium has a historically high antifungal consumption per capita (2).</a:t>
            </a:r>
          </a:p>
          <a:p>
            <a:pPr marL="920744" lvl="2" indent="-571500" defTabSz="457191" eaLnBrk="0" fontAlgn="base">
              <a:spcBef>
                <a:spcPct val="20000"/>
              </a:spcBef>
              <a:spcAft>
                <a:spcPct val="0"/>
              </a:spcAft>
              <a:buClr>
                <a:srgbClr val="42AA44"/>
              </a:buClr>
              <a:buSzPct val="100000"/>
              <a:buFont typeface="Wingdings" panose="05000000000000000000" pitchFamily="2" charset="2"/>
              <a:buChar char="Ø"/>
              <a:defRPr/>
            </a:pPr>
            <a:r>
              <a:rPr lang="nl-BE" sz="3200" dirty="0" err="1"/>
              <a:t>Determine</a:t>
            </a:r>
            <a:r>
              <a:rPr lang="nl-BE" sz="3200" dirty="0"/>
              <a:t> </a:t>
            </a:r>
            <a:r>
              <a:rPr lang="nl-BE" sz="3200" dirty="0" err="1"/>
              <a:t>Belgian</a:t>
            </a:r>
            <a:r>
              <a:rPr lang="nl-BE" sz="3200" dirty="0"/>
              <a:t> </a:t>
            </a:r>
            <a:r>
              <a:rPr lang="nl-BE" sz="3200" dirty="0" err="1"/>
              <a:t>antifungal</a:t>
            </a:r>
            <a:r>
              <a:rPr lang="nl-BE" sz="3200" dirty="0"/>
              <a:t> </a:t>
            </a:r>
            <a:r>
              <a:rPr lang="nl-BE" sz="3200" dirty="0" err="1"/>
              <a:t>consumption</a:t>
            </a:r>
            <a:r>
              <a:rPr lang="nl-BE" sz="3200" dirty="0"/>
              <a:t> </a:t>
            </a:r>
            <a:r>
              <a:rPr lang="nl-BE" sz="3200" dirty="0" err="1"/>
              <a:t>from</a:t>
            </a:r>
            <a:r>
              <a:rPr lang="nl-BE" sz="3200" dirty="0"/>
              <a:t> 2015 </a:t>
            </a:r>
            <a:r>
              <a:rPr lang="nl-BE" sz="3200" dirty="0" err="1"/>
              <a:t>onwards</a:t>
            </a:r>
            <a:r>
              <a:rPr lang="nl-BE" sz="3200" dirty="0"/>
              <a:t>.</a:t>
            </a:r>
            <a:endParaRPr lang="en-GB" sz="3200" kern="1200" dirty="0">
              <a:solidFill>
                <a:prstClr val="black"/>
              </a:solidFill>
              <a:ea typeface="+mn-ea"/>
              <a:cs typeface="+mn-cs"/>
            </a:endParaRPr>
          </a:p>
          <a:p>
            <a:pPr marL="920744" lvl="2" indent="-571500" defTabSz="457191" eaLnBrk="0" fontAlgn="base">
              <a:spcBef>
                <a:spcPct val="20000"/>
              </a:spcBef>
              <a:spcAft>
                <a:spcPct val="0"/>
              </a:spcAft>
              <a:buClr>
                <a:srgbClr val="42AA44"/>
              </a:buClr>
              <a:buSzPct val="100000"/>
              <a:buFont typeface="Wingdings" panose="05000000000000000000" pitchFamily="2" charset="2"/>
              <a:buChar char="Ø"/>
              <a:defRPr/>
            </a:pPr>
            <a:r>
              <a:rPr lang="en-GB" sz="3200" kern="1200" dirty="0">
                <a:solidFill>
                  <a:prstClr val="black"/>
                </a:solidFill>
                <a:ea typeface="+mn-ea"/>
                <a:cs typeface="+mn-cs"/>
              </a:rPr>
              <a:t>Describe prescribing patterns of antifungal therapy in Belgian hospitals.</a:t>
            </a:r>
          </a:p>
        </p:txBody>
      </p:sp>
      <p:sp>
        <p:nvSpPr>
          <p:cNvPr id="28" name="TextBox 27">
            <a:extLst>
              <a:ext uri="{FF2B5EF4-FFF2-40B4-BE49-F238E27FC236}">
                <a16:creationId xmlns:a16="http://schemas.microsoft.com/office/drawing/2014/main" id="{4E6F6615-08BF-2766-C140-F1069ACA2916}"/>
              </a:ext>
            </a:extLst>
          </p:cNvPr>
          <p:cNvSpPr txBox="1"/>
          <p:nvPr/>
        </p:nvSpPr>
        <p:spPr>
          <a:xfrm>
            <a:off x="10457238" y="7559441"/>
            <a:ext cx="18994382" cy="6235478"/>
          </a:xfrm>
          <a:prstGeom prst="rect">
            <a:avLst/>
          </a:prstGeom>
          <a:noFill/>
        </p:spPr>
        <p:txBody>
          <a:bodyPr wrap="square" lIns="201093" tIns="100547" rIns="201093" bIns="100547" rtlCol="0">
            <a:spAutoFit/>
          </a:bodyPr>
          <a:lstStyle/>
          <a:p>
            <a:pPr marL="920744" lvl="2" indent="-571500" defTabSz="457191" eaLnBrk="0" fontAlgn="base">
              <a:spcBef>
                <a:spcPct val="20000"/>
              </a:spcBef>
              <a:spcAft>
                <a:spcPct val="0"/>
              </a:spcAft>
              <a:buClr>
                <a:srgbClr val="42AA44"/>
              </a:buClr>
              <a:buSzPct val="100000"/>
              <a:buFont typeface="Wingdings" panose="05000000000000000000" pitchFamily="2" charset="2"/>
              <a:buChar char="Ø"/>
              <a:defRPr/>
            </a:pPr>
            <a:r>
              <a:rPr lang="en-GB" altLang="en-US" sz="4000" kern="1200" dirty="0">
                <a:solidFill>
                  <a:prstClr val="black"/>
                </a:solidFill>
                <a:ea typeface="+mn-ea"/>
                <a:cs typeface="+mn-cs"/>
              </a:rPr>
              <a:t>Analysis of national reimbursement statistics through Pharmanet concerning antifungal therapy from 2015-2023.</a:t>
            </a:r>
          </a:p>
          <a:p>
            <a:pPr marL="1092194" lvl="2" indent="-742950" defTabSz="457191" eaLnBrk="0" fontAlgn="base">
              <a:spcBef>
                <a:spcPct val="20000"/>
              </a:spcBef>
              <a:spcAft>
                <a:spcPct val="0"/>
              </a:spcAft>
              <a:buClr>
                <a:srgbClr val="42AA44"/>
              </a:buClr>
              <a:buSzPct val="100000"/>
              <a:buFont typeface="+mj-lt"/>
              <a:buAutoNum type="arabicPeriod"/>
              <a:defRPr/>
            </a:pPr>
            <a:r>
              <a:rPr lang="en-GB" altLang="en-US" sz="4000" kern="1200" dirty="0">
                <a:solidFill>
                  <a:prstClr val="black"/>
                </a:solidFill>
                <a:ea typeface="+mn-ea"/>
                <a:cs typeface="+mn-cs"/>
              </a:rPr>
              <a:t>Comparison of community and hospital sector and all Belgian districts.</a:t>
            </a:r>
          </a:p>
          <a:p>
            <a:pPr marL="1092194" lvl="2" indent="-742950" defTabSz="457191" eaLnBrk="0" fontAlgn="base">
              <a:spcBef>
                <a:spcPct val="20000"/>
              </a:spcBef>
              <a:spcAft>
                <a:spcPct val="0"/>
              </a:spcAft>
              <a:buClr>
                <a:srgbClr val="42AA44"/>
              </a:buClr>
              <a:buSzPct val="100000"/>
              <a:buFont typeface="+mj-lt"/>
              <a:buAutoNum type="arabicPeriod"/>
              <a:defRPr/>
            </a:pPr>
            <a:r>
              <a:rPr lang="en-GB" altLang="en-US" sz="4000" kern="1200" dirty="0">
                <a:solidFill>
                  <a:prstClr val="black"/>
                </a:solidFill>
                <a:ea typeface="+mn-ea"/>
                <a:cs typeface="+mn-cs"/>
              </a:rPr>
              <a:t>Comparison with other European countries through </a:t>
            </a:r>
            <a:r>
              <a:rPr lang="nl-BE" sz="4000" dirty="0"/>
              <a:t>European Surveillance of </a:t>
            </a:r>
            <a:r>
              <a:rPr lang="nl-BE" sz="4000" dirty="0" err="1"/>
              <a:t>Antimicrobial</a:t>
            </a:r>
            <a:r>
              <a:rPr lang="nl-BE" sz="4000" dirty="0"/>
              <a:t> </a:t>
            </a:r>
            <a:r>
              <a:rPr lang="nl-BE" sz="4000" dirty="0" err="1"/>
              <a:t>Consumption</a:t>
            </a:r>
            <a:r>
              <a:rPr lang="nl-BE" sz="4000" dirty="0"/>
              <a:t> Network.</a:t>
            </a:r>
            <a:endParaRPr lang="en-GB" altLang="en-US" sz="4000" kern="1200" dirty="0">
              <a:solidFill>
                <a:prstClr val="black"/>
              </a:solidFill>
              <a:ea typeface="+mn-ea"/>
              <a:cs typeface="+mn-cs"/>
            </a:endParaRPr>
          </a:p>
          <a:p>
            <a:pPr marL="920744" lvl="2" indent="-571500" algn="just" defTabSz="457191" eaLnBrk="0" fontAlgn="base">
              <a:spcBef>
                <a:spcPct val="20000"/>
              </a:spcBef>
              <a:spcAft>
                <a:spcPct val="0"/>
              </a:spcAft>
              <a:buClr>
                <a:srgbClr val="42AA44"/>
              </a:buClr>
              <a:buSzPct val="100000"/>
              <a:buFont typeface="Wingdings" panose="05000000000000000000" pitchFamily="2" charset="2"/>
              <a:buChar char="Ø"/>
              <a:defRPr/>
            </a:pPr>
            <a:r>
              <a:rPr lang="en-GB" altLang="en-US" sz="4000" kern="1200" dirty="0">
                <a:solidFill>
                  <a:prstClr val="black"/>
                </a:solidFill>
                <a:ea typeface="+mn-ea"/>
                <a:cs typeface="+mn-cs"/>
              </a:rPr>
              <a:t>Descriptive analysis of Global-PPS in Belgian hospitals from 2015-2022 (</a:t>
            </a:r>
            <a:r>
              <a:rPr lang="en-GB" altLang="en-US" sz="4000" kern="1200" dirty="0">
                <a:solidFill>
                  <a:prstClr val="black"/>
                </a:solidFill>
              </a:rPr>
              <a:t>402 surveys of 140 acute care hospitals).</a:t>
            </a:r>
            <a:endParaRPr lang="en-PH" altLang="en-US" sz="4000" kern="1200" dirty="0">
              <a:solidFill>
                <a:prstClr val="black"/>
              </a:solidFill>
            </a:endParaRPr>
          </a:p>
          <a:p>
            <a:pPr marL="920744" lvl="2" indent="-571500" algn="just" defTabSz="457191" eaLnBrk="0" fontAlgn="base">
              <a:spcBef>
                <a:spcPct val="20000"/>
              </a:spcBef>
              <a:spcAft>
                <a:spcPct val="0"/>
              </a:spcAft>
              <a:buClr>
                <a:srgbClr val="42AA44"/>
              </a:buClr>
              <a:buSzPct val="100000"/>
              <a:buFont typeface="Wingdings" panose="05000000000000000000" pitchFamily="2" charset="2"/>
              <a:buChar char="Ø"/>
              <a:defRPr/>
            </a:pPr>
            <a:endParaRPr lang="en-GB" altLang="en-US" sz="4000" kern="1200" dirty="0">
              <a:solidFill>
                <a:prstClr val="black"/>
              </a:solidFill>
              <a:latin typeface="Calibri"/>
              <a:ea typeface="+mn-ea"/>
              <a:cs typeface="+mn-cs"/>
            </a:endParaRPr>
          </a:p>
          <a:p>
            <a:pPr algn="just"/>
            <a:endParaRPr lang="en-GB" sz="4000" dirty="0"/>
          </a:p>
        </p:txBody>
      </p:sp>
      <p:sp>
        <p:nvSpPr>
          <p:cNvPr id="35" name="METHODS">
            <a:extLst>
              <a:ext uri="{FF2B5EF4-FFF2-40B4-BE49-F238E27FC236}">
                <a16:creationId xmlns:a16="http://schemas.microsoft.com/office/drawing/2014/main" id="{9681EAD8-0F75-C591-081B-135F5E56A5C0}"/>
              </a:ext>
            </a:extLst>
          </p:cNvPr>
          <p:cNvSpPr txBox="1"/>
          <p:nvPr/>
        </p:nvSpPr>
        <p:spPr>
          <a:xfrm>
            <a:off x="787208" y="37772019"/>
            <a:ext cx="19298975" cy="847541"/>
          </a:xfrm>
          <a:prstGeom prst="roundRect">
            <a:avLst/>
          </a:prstGeom>
          <a:solidFill>
            <a:srgbClr val="42B03C">
              <a:alpha val="80000"/>
            </a:srgbClr>
          </a:solidFill>
          <a:ln w="38100">
            <a:solidFill>
              <a:srgbClr val="00B05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44039" tIns="44039" rIns="44039" bIns="44039" numCol="1" anchor="ctr">
            <a:spAutoFit/>
          </a:bodyPr>
          <a:lstStyle>
            <a:lvl1pPr algn="ctr">
              <a:defRPr sz="4200" b="1">
                <a:solidFill>
                  <a:srgbClr val="215968"/>
                </a:solidFill>
              </a:defRPr>
            </a:lvl1pPr>
          </a:lstStyle>
          <a:p>
            <a:r>
              <a:rPr lang="nl-BE" sz="4400" dirty="0">
                <a:solidFill>
                  <a:schemeClr val="bg1"/>
                </a:solidFill>
                <a:latin typeface="+mj-lt"/>
              </a:rPr>
              <a:t>CONCLUSION</a:t>
            </a:r>
            <a:endParaRPr sz="4400" dirty="0">
              <a:solidFill>
                <a:schemeClr val="bg1"/>
              </a:solidFill>
              <a:latin typeface="+mj-lt"/>
            </a:endParaRPr>
          </a:p>
        </p:txBody>
      </p:sp>
      <p:sp>
        <p:nvSpPr>
          <p:cNvPr id="101" name="METHODS">
            <a:extLst>
              <a:ext uri="{FF2B5EF4-FFF2-40B4-BE49-F238E27FC236}">
                <a16:creationId xmlns:a16="http://schemas.microsoft.com/office/drawing/2014/main" id="{111CF262-62D1-0677-1153-17445285955D}"/>
              </a:ext>
            </a:extLst>
          </p:cNvPr>
          <p:cNvSpPr txBox="1"/>
          <p:nvPr/>
        </p:nvSpPr>
        <p:spPr>
          <a:xfrm>
            <a:off x="10493623" y="6518057"/>
            <a:ext cx="18994385" cy="847541"/>
          </a:xfrm>
          <a:prstGeom prst="roundRect">
            <a:avLst/>
          </a:prstGeom>
          <a:solidFill>
            <a:srgbClr val="42B03C">
              <a:alpha val="80000"/>
            </a:srgbClr>
          </a:solidFill>
          <a:ln w="38100">
            <a:solidFill>
              <a:srgbClr val="00B05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44039" tIns="44039" rIns="44039" bIns="44039" numCol="1" anchor="ctr">
            <a:spAutoFit/>
          </a:bodyPr>
          <a:lstStyle>
            <a:lvl1pPr algn="ctr">
              <a:defRPr sz="4200" b="1">
                <a:solidFill>
                  <a:srgbClr val="215968"/>
                </a:solidFill>
              </a:defRPr>
            </a:lvl1pPr>
          </a:lstStyle>
          <a:p>
            <a:r>
              <a:rPr sz="4400" dirty="0">
                <a:solidFill>
                  <a:schemeClr val="bg1"/>
                </a:solidFill>
                <a:latin typeface="+mj-lt"/>
              </a:rPr>
              <a:t>METHODS</a:t>
            </a:r>
          </a:p>
        </p:txBody>
      </p:sp>
      <p:sp>
        <p:nvSpPr>
          <p:cNvPr id="25" name="METHODS">
            <a:extLst>
              <a:ext uri="{FF2B5EF4-FFF2-40B4-BE49-F238E27FC236}">
                <a16:creationId xmlns:a16="http://schemas.microsoft.com/office/drawing/2014/main" id="{F8BA7AE9-892C-ABAE-42EB-45F282B2905F}"/>
              </a:ext>
            </a:extLst>
          </p:cNvPr>
          <p:cNvSpPr txBox="1"/>
          <p:nvPr/>
        </p:nvSpPr>
        <p:spPr>
          <a:xfrm>
            <a:off x="787205" y="6518058"/>
            <a:ext cx="9438210" cy="847541"/>
          </a:xfrm>
          <a:prstGeom prst="roundRect">
            <a:avLst/>
          </a:prstGeom>
          <a:solidFill>
            <a:srgbClr val="42B03C">
              <a:alpha val="80000"/>
            </a:srgbClr>
          </a:solidFill>
          <a:ln w="38100">
            <a:solidFill>
              <a:srgbClr val="00B05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44039" tIns="44039" rIns="44039" bIns="44039" numCol="1" anchor="ctr">
            <a:spAutoFit/>
          </a:bodyPr>
          <a:lstStyle>
            <a:lvl1pPr algn="ctr">
              <a:defRPr sz="4200" b="1">
                <a:solidFill>
                  <a:srgbClr val="215968"/>
                </a:solidFill>
              </a:defRPr>
            </a:lvl1pPr>
          </a:lstStyle>
          <a:p>
            <a:r>
              <a:rPr lang="nl-BE" sz="4400" dirty="0">
                <a:solidFill>
                  <a:schemeClr val="bg1"/>
                </a:solidFill>
                <a:latin typeface="+mj-lt"/>
              </a:rPr>
              <a:t>BACKGROUND &amp; OBJECTIVES</a:t>
            </a:r>
            <a:endParaRPr sz="4400" dirty="0">
              <a:solidFill>
                <a:schemeClr val="bg1"/>
              </a:solidFill>
              <a:latin typeface="+mj-lt"/>
            </a:endParaRPr>
          </a:p>
        </p:txBody>
      </p:sp>
      <p:sp>
        <p:nvSpPr>
          <p:cNvPr id="39" name="TextBox 38">
            <a:extLst>
              <a:ext uri="{FF2B5EF4-FFF2-40B4-BE49-F238E27FC236}">
                <a16:creationId xmlns:a16="http://schemas.microsoft.com/office/drawing/2014/main" id="{F9CE461B-EF8A-7411-3B26-498DBEF7874F}"/>
              </a:ext>
            </a:extLst>
          </p:cNvPr>
          <p:cNvSpPr txBox="1"/>
          <p:nvPr/>
        </p:nvSpPr>
        <p:spPr>
          <a:xfrm>
            <a:off x="750819" y="38708874"/>
            <a:ext cx="19298974" cy="4081042"/>
          </a:xfrm>
          <a:prstGeom prst="rect">
            <a:avLst/>
          </a:prstGeom>
          <a:noFill/>
        </p:spPr>
        <p:txBody>
          <a:bodyPr wrap="square" lIns="201093" tIns="100547" rIns="201093" bIns="100547" rtlCol="0">
            <a:spAutoFit/>
          </a:bodyPr>
          <a:lstStyle/>
          <a:p>
            <a:pPr marL="571500" indent="-571500">
              <a:buFont typeface="Wingdings" panose="05000000000000000000" pitchFamily="2" charset="2"/>
              <a:buChar char="Ø"/>
            </a:pPr>
            <a:r>
              <a:rPr lang="en-GB" sz="3000" dirty="0"/>
              <a:t>Antifungal consumption per capita is 2.4x higher in Belgium compared to the average of the EU, driven mainly by usage in the community. Further research is needed to determine indications for antifungal therapy in the public sector.</a:t>
            </a:r>
          </a:p>
          <a:p>
            <a:pPr marL="571500" indent="-571500">
              <a:buFont typeface="Wingdings" panose="05000000000000000000" pitchFamily="2" charset="2"/>
              <a:buChar char="Ø"/>
            </a:pPr>
            <a:r>
              <a:rPr lang="en-GB" sz="3000" dirty="0"/>
              <a:t>Successive point prevalence surveys such as Global-PPS are time- and cost-effective to monitor antifungal consumption and reported indications.</a:t>
            </a:r>
          </a:p>
          <a:p>
            <a:pPr marL="571500" indent="-571500">
              <a:buFont typeface="Wingdings" panose="05000000000000000000" pitchFamily="2" charset="2"/>
              <a:buChar char="Ø"/>
            </a:pPr>
            <a:r>
              <a:rPr lang="en-GB" sz="3000" dirty="0"/>
              <a:t>Antifungal stewardship initiatives focusing on the distinction of fungal colonization and infection might be effective to reduce antifungal consumption in the hospitalized patients.</a:t>
            </a:r>
          </a:p>
          <a:p>
            <a:pPr marL="571500" indent="-571500" algn="just">
              <a:buFont typeface="Wingdings" panose="05000000000000000000" pitchFamily="2" charset="2"/>
              <a:buChar char="Ø"/>
            </a:pPr>
            <a:endParaRPr lang="en-PH" sz="4200" dirty="0"/>
          </a:p>
        </p:txBody>
      </p:sp>
      <p:grpSp>
        <p:nvGrpSpPr>
          <p:cNvPr id="11" name="Group 10">
            <a:extLst>
              <a:ext uri="{FF2B5EF4-FFF2-40B4-BE49-F238E27FC236}">
                <a16:creationId xmlns:a16="http://schemas.microsoft.com/office/drawing/2014/main" id="{7E250F6D-8497-B283-17E3-1475A6B64AD6}"/>
              </a:ext>
            </a:extLst>
          </p:cNvPr>
          <p:cNvGrpSpPr/>
          <p:nvPr/>
        </p:nvGrpSpPr>
        <p:grpSpPr>
          <a:xfrm>
            <a:off x="26156653" y="37731567"/>
            <a:ext cx="4023936" cy="4902242"/>
            <a:chOff x="26156653" y="37731567"/>
            <a:chExt cx="4023936" cy="4902242"/>
          </a:xfrm>
        </p:grpSpPr>
        <p:grpSp>
          <p:nvGrpSpPr>
            <p:cNvPr id="10" name="Group 9">
              <a:extLst>
                <a:ext uri="{FF2B5EF4-FFF2-40B4-BE49-F238E27FC236}">
                  <a16:creationId xmlns:a16="http://schemas.microsoft.com/office/drawing/2014/main" id="{02E1C168-E225-6385-BA97-43EB1C1935AD}"/>
                </a:ext>
              </a:extLst>
            </p:cNvPr>
            <p:cNvGrpSpPr/>
            <p:nvPr/>
          </p:nvGrpSpPr>
          <p:grpSpPr>
            <a:xfrm>
              <a:off x="26156653" y="38949438"/>
              <a:ext cx="4023936" cy="3684371"/>
              <a:chOff x="26156653" y="38949438"/>
              <a:chExt cx="4023936" cy="3684371"/>
            </a:xfrm>
          </p:grpSpPr>
          <p:sp>
            <p:nvSpPr>
              <p:cNvPr id="6" name="Rectangle 5">
                <a:extLst>
                  <a:ext uri="{FF2B5EF4-FFF2-40B4-BE49-F238E27FC236}">
                    <a16:creationId xmlns:a16="http://schemas.microsoft.com/office/drawing/2014/main" id="{BF7462E8-DA82-5EC8-627B-6B26458AAF16}"/>
                  </a:ext>
                </a:extLst>
              </p:cNvPr>
              <p:cNvSpPr/>
              <p:nvPr/>
            </p:nvSpPr>
            <p:spPr>
              <a:xfrm>
                <a:off x="26156653" y="39537126"/>
                <a:ext cx="4023936" cy="1338826"/>
              </a:xfrm>
              <a:prstGeom prst="rect">
                <a:avLst/>
              </a:prstGeom>
              <a:solidFill>
                <a:srgbClr val="42B03C">
                  <a:alpha val="80000"/>
                </a:srgb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176043"/>
                <a:endParaRPr lang="nl-BE" dirty="0"/>
              </a:p>
            </p:txBody>
          </p:sp>
          <p:pic>
            <p:nvPicPr>
              <p:cNvPr id="4" name="Picture 3" descr="A qr code with a white background&#10;&#10;AI-generated content may be incorrect.">
                <a:extLst>
                  <a:ext uri="{FF2B5EF4-FFF2-40B4-BE49-F238E27FC236}">
                    <a16:creationId xmlns:a16="http://schemas.microsoft.com/office/drawing/2014/main" id="{F037150C-399A-B8A1-AEFB-5209E27C44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56252" y="38949438"/>
                <a:ext cx="3824738" cy="3684371"/>
              </a:xfrm>
              <a:prstGeom prst="rect">
                <a:avLst/>
              </a:prstGeom>
            </p:spPr>
          </p:pic>
        </p:grpSp>
        <p:sp>
          <p:nvSpPr>
            <p:cNvPr id="9" name="TextBox 8">
              <a:extLst>
                <a:ext uri="{FF2B5EF4-FFF2-40B4-BE49-F238E27FC236}">
                  <a16:creationId xmlns:a16="http://schemas.microsoft.com/office/drawing/2014/main" id="{64D6D82E-2CA1-480F-13FE-9054399E6489}"/>
                </a:ext>
              </a:extLst>
            </p:cNvPr>
            <p:cNvSpPr txBox="1"/>
            <p:nvPr/>
          </p:nvSpPr>
          <p:spPr>
            <a:xfrm>
              <a:off x="26256252" y="37731567"/>
              <a:ext cx="382473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4176043"/>
              <a:r>
                <a:rPr lang="nl-BE" sz="3600" b="1" dirty="0">
                  <a:solidFill>
                    <a:schemeClr val="tx2"/>
                  </a:solidFill>
                </a:rPr>
                <a:t>Scan </a:t>
              </a:r>
              <a:r>
                <a:rPr lang="nl-BE" sz="3600" b="1" dirty="0" err="1">
                  <a:solidFill>
                    <a:schemeClr val="tx2"/>
                  </a:solidFill>
                </a:rPr>
                <a:t>for</a:t>
              </a:r>
              <a:r>
                <a:rPr lang="nl-BE" sz="3600" b="1" dirty="0">
                  <a:solidFill>
                    <a:schemeClr val="tx2"/>
                  </a:solidFill>
                </a:rPr>
                <a:t> more info on Global-PPS</a:t>
              </a:r>
            </a:p>
          </p:txBody>
        </p:sp>
      </p:grpSp>
      <p:pic>
        <p:nvPicPr>
          <p:cNvPr id="12" name="Afbeelding 11" descr="Afbeelding met Graphics, Lettertype, Elektrisch blauw, logo&#10;&#10;Door AI gegenereerde inhoud is mogelijk onjuist.">
            <a:extLst>
              <a:ext uri="{FF2B5EF4-FFF2-40B4-BE49-F238E27FC236}">
                <a16:creationId xmlns:a16="http://schemas.microsoft.com/office/drawing/2014/main" id="{5141A505-CBDE-1C18-F199-5FA2E1FBB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3559" y="4439658"/>
            <a:ext cx="3940823" cy="1687479"/>
          </a:xfrm>
          <a:prstGeom prst="rect">
            <a:avLst/>
          </a:prstGeom>
        </p:spPr>
      </p:pic>
      <p:sp>
        <p:nvSpPr>
          <p:cNvPr id="13" name="METHODS">
            <a:extLst>
              <a:ext uri="{FF2B5EF4-FFF2-40B4-BE49-F238E27FC236}">
                <a16:creationId xmlns:a16="http://schemas.microsoft.com/office/drawing/2014/main" id="{E6E67859-EF4A-D76D-7410-686E37181B2F}"/>
              </a:ext>
            </a:extLst>
          </p:cNvPr>
          <p:cNvSpPr txBox="1"/>
          <p:nvPr/>
        </p:nvSpPr>
        <p:spPr>
          <a:xfrm>
            <a:off x="20285382" y="37772018"/>
            <a:ext cx="5970870" cy="847541"/>
          </a:xfrm>
          <a:prstGeom prst="roundRect">
            <a:avLst/>
          </a:prstGeom>
          <a:solidFill>
            <a:srgbClr val="42B03C">
              <a:alpha val="80000"/>
            </a:srgbClr>
          </a:solidFill>
          <a:ln w="38100">
            <a:solidFill>
              <a:srgbClr val="00B05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44039" tIns="44039" rIns="44039" bIns="44039" numCol="1" anchor="ctr">
            <a:spAutoFit/>
          </a:bodyPr>
          <a:lstStyle>
            <a:lvl1pPr algn="ctr">
              <a:defRPr sz="4200" b="1">
                <a:solidFill>
                  <a:srgbClr val="215968"/>
                </a:solidFill>
              </a:defRPr>
            </a:lvl1pPr>
          </a:lstStyle>
          <a:p>
            <a:r>
              <a:rPr lang="nl-BE" sz="4400" dirty="0">
                <a:solidFill>
                  <a:schemeClr val="bg1"/>
                </a:solidFill>
                <a:latin typeface="+mj-lt"/>
              </a:rPr>
              <a:t>REFERENCES</a:t>
            </a:r>
            <a:endParaRPr sz="4400" dirty="0">
              <a:solidFill>
                <a:schemeClr val="bg1"/>
              </a:solidFill>
              <a:latin typeface="+mj-lt"/>
            </a:endParaRPr>
          </a:p>
        </p:txBody>
      </p:sp>
      <p:sp>
        <p:nvSpPr>
          <p:cNvPr id="14" name="TextBox 38">
            <a:extLst>
              <a:ext uri="{FF2B5EF4-FFF2-40B4-BE49-F238E27FC236}">
                <a16:creationId xmlns:a16="http://schemas.microsoft.com/office/drawing/2014/main" id="{70CA55FA-ED0C-76C8-5ADA-E3D04B1B084C}"/>
              </a:ext>
            </a:extLst>
          </p:cNvPr>
          <p:cNvSpPr txBox="1"/>
          <p:nvPr/>
        </p:nvSpPr>
        <p:spPr>
          <a:xfrm>
            <a:off x="20086184" y="38818588"/>
            <a:ext cx="5970870" cy="4234931"/>
          </a:xfrm>
          <a:prstGeom prst="rect">
            <a:avLst/>
          </a:prstGeom>
          <a:noFill/>
        </p:spPr>
        <p:txBody>
          <a:bodyPr wrap="square" lIns="201093" tIns="100547" rIns="201093" bIns="100547" rtlCol="0">
            <a:spAutoFit/>
          </a:bodyPr>
          <a:lstStyle/>
          <a:p>
            <a:r>
              <a:rPr lang="en-GB" sz="2000" dirty="0"/>
              <a:t>1. Sati H, Beardsley AA-IJ, Morrissey O, </a:t>
            </a:r>
            <a:r>
              <a:rPr lang="en-GB" sz="2000" dirty="0" err="1"/>
              <a:t>Alffenaar</a:t>
            </a:r>
            <a:r>
              <a:rPr lang="en-GB" sz="2000" dirty="0"/>
              <a:t> J-W, Howard K, Kim HY, et al. WHO fungal priority pathogens list to guide research, development and public health action. Geneva: World Health Organization, Division WHOAR; 2022.</a:t>
            </a:r>
          </a:p>
          <a:p>
            <a:r>
              <a:rPr lang="en-GB" sz="2000" dirty="0"/>
              <a:t>2.Goemaere B, Lagrou K, Spriet I, Hendrickx M, </a:t>
            </a:r>
            <a:r>
              <a:rPr lang="en-GB" sz="2000" dirty="0" err="1"/>
              <a:t>Vandael</a:t>
            </a:r>
            <a:r>
              <a:rPr lang="en-GB" sz="2000" dirty="0"/>
              <a:t> E, Becker P, et al. Systemic antifungal drug use in Belgium—One of the biggest antifungal consumers in Europe. Mycoses. 2019;62(6):542-50.</a:t>
            </a:r>
          </a:p>
          <a:p>
            <a:endParaRPr lang="en-GB" sz="2000" dirty="0"/>
          </a:p>
          <a:p>
            <a:endParaRPr lang="en-GB" sz="2000" dirty="0"/>
          </a:p>
          <a:p>
            <a:pPr algn="just"/>
            <a:endParaRPr lang="en-PH" sz="4200" dirty="0"/>
          </a:p>
        </p:txBody>
      </p:sp>
      <p:graphicFrame>
        <p:nvGraphicFramePr>
          <p:cNvPr id="15" name="Grafiek 14">
            <a:extLst>
              <a:ext uri="{FF2B5EF4-FFF2-40B4-BE49-F238E27FC236}">
                <a16:creationId xmlns:a16="http://schemas.microsoft.com/office/drawing/2014/main" id="{27181846-E5F8-4C2E-D419-1B510A2B6451}"/>
              </a:ext>
            </a:extLst>
          </p:cNvPr>
          <p:cNvGraphicFramePr/>
          <p:nvPr>
            <p:extLst>
              <p:ext uri="{D42A27DB-BD31-4B8C-83A1-F6EECF244321}">
                <p14:modId xmlns:p14="http://schemas.microsoft.com/office/powerpoint/2010/main" val="2149304111"/>
              </p:ext>
            </p:extLst>
          </p:nvPr>
        </p:nvGraphicFramePr>
        <p:xfrm>
          <a:off x="-2188" y="13710340"/>
          <a:ext cx="10191218" cy="83267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ijdelijke aanduiding voor inhoud 5">
            <a:extLst>
              <a:ext uri="{FF2B5EF4-FFF2-40B4-BE49-F238E27FC236}">
                <a16:creationId xmlns:a16="http://schemas.microsoft.com/office/drawing/2014/main" id="{D600C9CA-A3E3-B94A-EB92-3B2639E1A1FB}"/>
              </a:ext>
            </a:extLst>
          </p:cNvPr>
          <p:cNvGraphicFramePr>
            <a:graphicFrameLocks/>
          </p:cNvGraphicFramePr>
          <p:nvPr>
            <p:extLst>
              <p:ext uri="{D42A27DB-BD31-4B8C-83A1-F6EECF244321}">
                <p14:modId xmlns:p14="http://schemas.microsoft.com/office/powerpoint/2010/main" val="958263151"/>
              </p:ext>
            </p:extLst>
          </p:nvPr>
        </p:nvGraphicFramePr>
        <p:xfrm>
          <a:off x="19859060" y="13710340"/>
          <a:ext cx="10416153" cy="8411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9" name="Groep 18">
            <a:extLst>
              <a:ext uri="{FF2B5EF4-FFF2-40B4-BE49-F238E27FC236}">
                <a16:creationId xmlns:a16="http://schemas.microsoft.com/office/drawing/2014/main" id="{4DA41360-B6B1-9834-DD7A-F3F318C3B91E}"/>
              </a:ext>
            </a:extLst>
          </p:cNvPr>
          <p:cNvGrpSpPr/>
          <p:nvPr/>
        </p:nvGrpSpPr>
        <p:grpSpPr>
          <a:xfrm>
            <a:off x="149464" y="22774986"/>
            <a:ext cx="17826027" cy="5274058"/>
            <a:chOff x="107947" y="0"/>
            <a:chExt cx="11520000" cy="6480000"/>
          </a:xfrm>
        </p:grpSpPr>
        <p:graphicFrame>
          <p:nvGraphicFramePr>
            <p:cNvPr id="20" name="Grafiek 19">
              <a:extLst>
                <a:ext uri="{FF2B5EF4-FFF2-40B4-BE49-F238E27FC236}">
                  <a16:creationId xmlns:a16="http://schemas.microsoft.com/office/drawing/2014/main" id="{473784F1-CABC-B6CA-015D-3DA2CD613E5B}"/>
                </a:ext>
              </a:extLst>
            </p:cNvPr>
            <p:cNvGraphicFramePr>
              <a:graphicFrameLocks/>
            </p:cNvGraphicFramePr>
            <p:nvPr>
              <p:extLst>
                <p:ext uri="{D42A27DB-BD31-4B8C-83A1-F6EECF244321}">
                  <p14:modId xmlns:p14="http://schemas.microsoft.com/office/powerpoint/2010/main" val="3180461071"/>
                </p:ext>
              </p:extLst>
            </p:nvPr>
          </p:nvGraphicFramePr>
          <p:xfrm>
            <a:off x="107947" y="0"/>
            <a:ext cx="5760000" cy="64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Grafiek 20">
              <a:extLst>
                <a:ext uri="{FF2B5EF4-FFF2-40B4-BE49-F238E27FC236}">
                  <a16:creationId xmlns:a16="http://schemas.microsoft.com/office/drawing/2014/main" id="{6AC43257-5CE8-9BC1-115D-02FB2120AA64}"/>
                </a:ext>
              </a:extLst>
            </p:cNvPr>
            <p:cNvGraphicFramePr>
              <a:graphicFrameLocks/>
            </p:cNvGraphicFramePr>
            <p:nvPr>
              <p:extLst>
                <p:ext uri="{D42A27DB-BD31-4B8C-83A1-F6EECF244321}">
                  <p14:modId xmlns:p14="http://schemas.microsoft.com/office/powerpoint/2010/main" val="3877922494"/>
                </p:ext>
              </p:extLst>
            </p:nvPr>
          </p:nvGraphicFramePr>
          <p:xfrm>
            <a:off x="5867947" y="0"/>
            <a:ext cx="5760000" cy="648000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31" name="Groep 30">
            <a:extLst>
              <a:ext uri="{FF2B5EF4-FFF2-40B4-BE49-F238E27FC236}">
                <a16:creationId xmlns:a16="http://schemas.microsoft.com/office/drawing/2014/main" id="{6359742F-50C2-8C2E-76B7-6960AB132B7A}"/>
              </a:ext>
            </a:extLst>
          </p:cNvPr>
          <p:cNvGrpSpPr/>
          <p:nvPr/>
        </p:nvGrpSpPr>
        <p:grpSpPr>
          <a:xfrm>
            <a:off x="81428" y="28975669"/>
            <a:ext cx="14581629" cy="8806580"/>
            <a:chOff x="391201" y="280026"/>
            <a:chExt cx="10800000" cy="6388974"/>
          </a:xfrm>
        </p:grpSpPr>
        <p:graphicFrame>
          <p:nvGraphicFramePr>
            <p:cNvPr id="32" name="Grafiek 31">
              <a:extLst>
                <a:ext uri="{FF2B5EF4-FFF2-40B4-BE49-F238E27FC236}">
                  <a16:creationId xmlns:a16="http://schemas.microsoft.com/office/drawing/2014/main" id="{3B4864A0-3FF9-A87B-CB78-FE232085DF56}"/>
                </a:ext>
              </a:extLst>
            </p:cNvPr>
            <p:cNvGraphicFramePr/>
            <p:nvPr>
              <p:extLst>
                <p:ext uri="{D42A27DB-BD31-4B8C-83A1-F6EECF244321}">
                  <p14:modId xmlns:p14="http://schemas.microsoft.com/office/powerpoint/2010/main" val="1104465938"/>
                </p:ext>
              </p:extLst>
            </p:nvPr>
          </p:nvGraphicFramePr>
          <p:xfrm>
            <a:off x="391201" y="3429000"/>
            <a:ext cx="5400000" cy="324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Grafiek 32">
              <a:extLst>
                <a:ext uri="{FF2B5EF4-FFF2-40B4-BE49-F238E27FC236}">
                  <a16:creationId xmlns:a16="http://schemas.microsoft.com/office/drawing/2014/main" id="{AF019141-8C5B-39BD-8262-3BA529A429D9}"/>
                </a:ext>
              </a:extLst>
            </p:cNvPr>
            <p:cNvGraphicFramePr/>
            <p:nvPr>
              <p:extLst>
                <p:ext uri="{D42A27DB-BD31-4B8C-83A1-F6EECF244321}">
                  <p14:modId xmlns:p14="http://schemas.microsoft.com/office/powerpoint/2010/main" val="1602963622"/>
                </p:ext>
              </p:extLst>
            </p:nvPr>
          </p:nvGraphicFramePr>
          <p:xfrm>
            <a:off x="5791201" y="280026"/>
            <a:ext cx="5400000" cy="324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4" name="Grafiek 33">
              <a:extLst>
                <a:ext uri="{FF2B5EF4-FFF2-40B4-BE49-F238E27FC236}">
                  <a16:creationId xmlns:a16="http://schemas.microsoft.com/office/drawing/2014/main" id="{E150A1BA-3C26-9EC2-0C2E-7798862AA65B}"/>
                </a:ext>
              </a:extLst>
            </p:cNvPr>
            <p:cNvGraphicFramePr/>
            <p:nvPr>
              <p:extLst>
                <p:ext uri="{D42A27DB-BD31-4B8C-83A1-F6EECF244321}">
                  <p14:modId xmlns:p14="http://schemas.microsoft.com/office/powerpoint/2010/main" val="3330691138"/>
                </p:ext>
              </p:extLst>
            </p:nvPr>
          </p:nvGraphicFramePr>
          <p:xfrm>
            <a:off x="391201" y="280026"/>
            <a:ext cx="5400000" cy="324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Grafiek 35">
              <a:extLst>
                <a:ext uri="{FF2B5EF4-FFF2-40B4-BE49-F238E27FC236}">
                  <a16:creationId xmlns:a16="http://schemas.microsoft.com/office/drawing/2014/main" id="{35C76A25-7635-3705-DAC7-7F5564F218AF}"/>
                </a:ext>
              </a:extLst>
            </p:cNvPr>
            <p:cNvGraphicFramePr/>
            <p:nvPr>
              <p:extLst>
                <p:ext uri="{D42A27DB-BD31-4B8C-83A1-F6EECF244321}">
                  <p14:modId xmlns:p14="http://schemas.microsoft.com/office/powerpoint/2010/main" val="19709179"/>
                </p:ext>
              </p:extLst>
            </p:nvPr>
          </p:nvGraphicFramePr>
          <p:xfrm>
            <a:off x="5791201" y="3429000"/>
            <a:ext cx="5400000" cy="3240000"/>
          </p:xfrm>
          <a:graphic>
            <a:graphicData uri="http://schemas.openxmlformats.org/drawingml/2006/chart">
              <c:chart xmlns:c="http://schemas.openxmlformats.org/drawingml/2006/chart" xmlns:r="http://schemas.openxmlformats.org/officeDocument/2006/relationships" r:id="rId12"/>
            </a:graphicData>
          </a:graphic>
        </p:graphicFrame>
      </p:grpSp>
      <p:graphicFrame>
        <p:nvGraphicFramePr>
          <p:cNvPr id="44" name="Tijdelijke aanduiding voor inhoud 5">
            <a:extLst>
              <a:ext uri="{FF2B5EF4-FFF2-40B4-BE49-F238E27FC236}">
                <a16:creationId xmlns:a16="http://schemas.microsoft.com/office/drawing/2014/main" id="{8FBE17FF-05F7-C5C0-1BC5-A0927E46695A}"/>
              </a:ext>
            </a:extLst>
          </p:cNvPr>
          <p:cNvGraphicFramePr>
            <a:graphicFrameLocks/>
          </p:cNvGraphicFramePr>
          <p:nvPr>
            <p:extLst>
              <p:ext uri="{D42A27DB-BD31-4B8C-83A1-F6EECF244321}">
                <p14:modId xmlns:p14="http://schemas.microsoft.com/office/powerpoint/2010/main" val="640319766"/>
              </p:ext>
            </p:extLst>
          </p:nvPr>
        </p:nvGraphicFramePr>
        <p:xfrm>
          <a:off x="9913212" y="13794919"/>
          <a:ext cx="10172972" cy="8242144"/>
        </p:xfrm>
        <a:graphic>
          <a:graphicData uri="http://schemas.openxmlformats.org/drawingml/2006/chart">
            <c:chart xmlns:c="http://schemas.openxmlformats.org/drawingml/2006/chart" xmlns:r="http://schemas.openxmlformats.org/officeDocument/2006/relationships" r:id="rId13"/>
          </a:graphicData>
        </a:graphic>
      </p:graphicFrame>
      <p:grpSp>
        <p:nvGrpSpPr>
          <p:cNvPr id="46" name="Groep 45">
            <a:extLst>
              <a:ext uri="{FF2B5EF4-FFF2-40B4-BE49-F238E27FC236}">
                <a16:creationId xmlns:a16="http://schemas.microsoft.com/office/drawing/2014/main" id="{27DDCADB-0525-C632-488D-A85C8D50945D}"/>
              </a:ext>
            </a:extLst>
          </p:cNvPr>
          <p:cNvGrpSpPr/>
          <p:nvPr/>
        </p:nvGrpSpPr>
        <p:grpSpPr>
          <a:xfrm>
            <a:off x="14197263" y="28975669"/>
            <a:ext cx="16077950" cy="8532395"/>
            <a:chOff x="556499" y="136163"/>
            <a:chExt cx="10800000" cy="6480000"/>
          </a:xfrm>
        </p:grpSpPr>
        <p:graphicFrame>
          <p:nvGraphicFramePr>
            <p:cNvPr id="47" name="Tijdelijke aanduiding voor inhoud 5">
              <a:extLst>
                <a:ext uri="{FF2B5EF4-FFF2-40B4-BE49-F238E27FC236}">
                  <a16:creationId xmlns:a16="http://schemas.microsoft.com/office/drawing/2014/main" id="{37BBD463-F5CB-3677-D5A7-7BA1740C53C4}"/>
                </a:ext>
              </a:extLst>
            </p:cNvPr>
            <p:cNvGraphicFramePr>
              <a:graphicFrameLocks/>
            </p:cNvGraphicFramePr>
            <p:nvPr>
              <p:extLst>
                <p:ext uri="{D42A27DB-BD31-4B8C-83A1-F6EECF244321}">
                  <p14:modId xmlns:p14="http://schemas.microsoft.com/office/powerpoint/2010/main" val="1820619788"/>
                </p:ext>
              </p:extLst>
            </p:nvPr>
          </p:nvGraphicFramePr>
          <p:xfrm>
            <a:off x="556499" y="3376163"/>
            <a:ext cx="5400000" cy="324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Tijdelijke aanduiding voor inhoud 5">
              <a:extLst>
                <a:ext uri="{FF2B5EF4-FFF2-40B4-BE49-F238E27FC236}">
                  <a16:creationId xmlns:a16="http://schemas.microsoft.com/office/drawing/2014/main" id="{7684DC7D-CCFE-819A-8E56-4905DA82196A}"/>
                </a:ext>
              </a:extLst>
            </p:cNvPr>
            <p:cNvGraphicFramePr>
              <a:graphicFrameLocks/>
            </p:cNvGraphicFramePr>
            <p:nvPr>
              <p:extLst>
                <p:ext uri="{D42A27DB-BD31-4B8C-83A1-F6EECF244321}">
                  <p14:modId xmlns:p14="http://schemas.microsoft.com/office/powerpoint/2010/main" val="757295541"/>
                </p:ext>
              </p:extLst>
            </p:nvPr>
          </p:nvGraphicFramePr>
          <p:xfrm>
            <a:off x="556499" y="136163"/>
            <a:ext cx="5400000" cy="3240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Tijdelijke aanduiding voor inhoud 5">
              <a:extLst>
                <a:ext uri="{FF2B5EF4-FFF2-40B4-BE49-F238E27FC236}">
                  <a16:creationId xmlns:a16="http://schemas.microsoft.com/office/drawing/2014/main" id="{85391741-8003-DC34-06F8-150360C0436C}"/>
                </a:ext>
              </a:extLst>
            </p:cNvPr>
            <p:cNvGraphicFramePr>
              <a:graphicFrameLocks/>
            </p:cNvGraphicFramePr>
            <p:nvPr>
              <p:extLst>
                <p:ext uri="{D42A27DB-BD31-4B8C-83A1-F6EECF244321}">
                  <p14:modId xmlns:p14="http://schemas.microsoft.com/office/powerpoint/2010/main" val="2887403302"/>
                </p:ext>
              </p:extLst>
            </p:nvPr>
          </p:nvGraphicFramePr>
          <p:xfrm>
            <a:off x="5956499" y="3376163"/>
            <a:ext cx="5400000" cy="324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0" name="Tijdelijke aanduiding voor inhoud 5">
              <a:extLst>
                <a:ext uri="{FF2B5EF4-FFF2-40B4-BE49-F238E27FC236}">
                  <a16:creationId xmlns:a16="http://schemas.microsoft.com/office/drawing/2014/main" id="{353D81E9-6008-2943-5D58-1AD9DBBAE637}"/>
                </a:ext>
              </a:extLst>
            </p:cNvPr>
            <p:cNvGraphicFramePr>
              <a:graphicFrameLocks/>
            </p:cNvGraphicFramePr>
            <p:nvPr>
              <p:extLst>
                <p:ext uri="{D42A27DB-BD31-4B8C-83A1-F6EECF244321}">
                  <p14:modId xmlns:p14="http://schemas.microsoft.com/office/powerpoint/2010/main" val="176719822"/>
                </p:ext>
              </p:extLst>
            </p:nvPr>
          </p:nvGraphicFramePr>
          <p:xfrm>
            <a:off x="5956499" y="136163"/>
            <a:ext cx="5400000" cy="3240000"/>
          </p:xfrm>
          <a:graphic>
            <a:graphicData uri="http://schemas.openxmlformats.org/drawingml/2006/chart">
              <c:chart xmlns:c="http://schemas.openxmlformats.org/drawingml/2006/chart" xmlns:r="http://schemas.openxmlformats.org/officeDocument/2006/relationships" r:id="rId17"/>
            </a:graphicData>
          </a:graphic>
        </p:graphicFrame>
      </p:grpSp>
      <p:sp>
        <p:nvSpPr>
          <p:cNvPr id="52" name="Rechthoek 51">
            <a:extLst>
              <a:ext uri="{FF2B5EF4-FFF2-40B4-BE49-F238E27FC236}">
                <a16:creationId xmlns:a16="http://schemas.microsoft.com/office/drawing/2014/main" id="{BB0CF594-7BC7-98E0-BFD7-5EF64EF5244A}"/>
              </a:ext>
            </a:extLst>
          </p:cNvPr>
          <p:cNvSpPr/>
          <p:nvPr/>
        </p:nvSpPr>
        <p:spPr>
          <a:xfrm>
            <a:off x="8945298" y="28015507"/>
            <a:ext cx="13079223" cy="707886"/>
          </a:xfrm>
          <a:prstGeom prst="rect">
            <a:avLst/>
          </a:prstGeom>
          <a:noFill/>
        </p:spPr>
        <p:txBody>
          <a:bodyPr wrap="none" lIns="91440" tIns="45720" rIns="91440" bIns="45720">
            <a:spAutoFit/>
          </a:bodyPr>
          <a:lstStyle/>
          <a:p>
            <a:pPr algn="ctr"/>
            <a:r>
              <a:rPr lang="nl-NL" sz="4000" b="1" cap="none" spc="0" dirty="0" err="1">
                <a:ln w="0"/>
                <a:solidFill>
                  <a:schemeClr val="tx2"/>
                </a:solidFill>
                <a:latin typeface="+mn-lt"/>
              </a:rPr>
              <a:t>Consumption</a:t>
            </a:r>
            <a:r>
              <a:rPr lang="nl-NL" sz="4000" b="1" cap="none" spc="0" dirty="0">
                <a:ln w="0"/>
                <a:solidFill>
                  <a:schemeClr val="tx2"/>
                </a:solidFill>
                <a:latin typeface="+mn-lt"/>
              </a:rPr>
              <a:t> </a:t>
            </a:r>
            <a:r>
              <a:rPr lang="nl-NL" sz="4000" b="1" cap="none" spc="0" dirty="0" err="1">
                <a:ln w="0"/>
                <a:solidFill>
                  <a:schemeClr val="tx2"/>
                </a:solidFill>
                <a:latin typeface="+mn-lt"/>
              </a:rPr>
              <a:t>patterns</a:t>
            </a:r>
            <a:r>
              <a:rPr lang="nl-NL" sz="4000" b="1" cap="none" spc="0" dirty="0">
                <a:ln w="0"/>
                <a:solidFill>
                  <a:schemeClr val="tx2"/>
                </a:solidFill>
                <a:latin typeface="+mn-lt"/>
              </a:rPr>
              <a:t> in </a:t>
            </a:r>
            <a:r>
              <a:rPr lang="nl-NL" sz="4000" b="1" cap="none" spc="0" dirty="0" err="1">
                <a:ln w="0"/>
                <a:solidFill>
                  <a:schemeClr val="tx2"/>
                </a:solidFill>
                <a:latin typeface="+mn-lt"/>
              </a:rPr>
              <a:t>antifungal</a:t>
            </a:r>
            <a:r>
              <a:rPr lang="nl-NL" sz="4000" b="1" cap="none" spc="0" dirty="0">
                <a:ln w="0"/>
                <a:solidFill>
                  <a:schemeClr val="tx2"/>
                </a:solidFill>
                <a:latin typeface="+mn-lt"/>
              </a:rPr>
              <a:t> </a:t>
            </a:r>
            <a:r>
              <a:rPr lang="nl-NL" sz="4000" b="1" cap="none" spc="0" dirty="0" err="1">
                <a:ln w="0"/>
                <a:solidFill>
                  <a:schemeClr val="tx2"/>
                </a:solidFill>
                <a:latin typeface="+mn-lt"/>
              </a:rPr>
              <a:t>therapy</a:t>
            </a:r>
            <a:r>
              <a:rPr lang="nl-NL" sz="4000" b="1" cap="none" spc="0" dirty="0">
                <a:ln w="0"/>
                <a:solidFill>
                  <a:schemeClr val="tx2"/>
                </a:solidFill>
                <a:latin typeface="+mn-lt"/>
              </a:rPr>
              <a:t> (n=1216)</a:t>
            </a:r>
          </a:p>
        </p:txBody>
      </p:sp>
      <p:graphicFrame>
        <p:nvGraphicFramePr>
          <p:cNvPr id="53" name="Tijdelijke aanduiding voor inhoud 3">
            <a:extLst>
              <a:ext uri="{FF2B5EF4-FFF2-40B4-BE49-F238E27FC236}">
                <a16:creationId xmlns:a16="http://schemas.microsoft.com/office/drawing/2014/main" id="{F30555DF-0286-EC37-8719-E45255F81281}"/>
              </a:ext>
            </a:extLst>
          </p:cNvPr>
          <p:cNvGraphicFramePr>
            <a:graphicFrameLocks/>
          </p:cNvGraphicFramePr>
          <p:nvPr>
            <p:extLst>
              <p:ext uri="{D42A27DB-BD31-4B8C-83A1-F6EECF244321}">
                <p14:modId xmlns:p14="http://schemas.microsoft.com/office/powerpoint/2010/main" val="429420031"/>
              </p:ext>
            </p:extLst>
          </p:nvPr>
        </p:nvGraphicFramePr>
        <p:xfrm>
          <a:off x="18216750" y="22284152"/>
          <a:ext cx="12058463" cy="5609259"/>
        </p:xfrm>
        <a:graphic>
          <a:graphicData uri="http://schemas.openxmlformats.org/drawingml/2006/table">
            <a:tbl>
              <a:tblPr>
                <a:tableStyleId>{793D81CF-94F2-401A-BA57-92F5A7B2D0C5}</a:tableStyleId>
              </a:tblPr>
              <a:tblGrid>
                <a:gridCol w="1713735">
                  <a:extLst>
                    <a:ext uri="{9D8B030D-6E8A-4147-A177-3AD203B41FA5}">
                      <a16:colId xmlns:a16="http://schemas.microsoft.com/office/drawing/2014/main" val="1586993203"/>
                    </a:ext>
                  </a:extLst>
                </a:gridCol>
                <a:gridCol w="959934">
                  <a:extLst>
                    <a:ext uri="{9D8B030D-6E8A-4147-A177-3AD203B41FA5}">
                      <a16:colId xmlns:a16="http://schemas.microsoft.com/office/drawing/2014/main" val="1665352976"/>
                    </a:ext>
                  </a:extLst>
                </a:gridCol>
                <a:gridCol w="1190287">
                  <a:extLst>
                    <a:ext uri="{9D8B030D-6E8A-4147-A177-3AD203B41FA5}">
                      <a16:colId xmlns:a16="http://schemas.microsoft.com/office/drawing/2014/main" val="1491593259"/>
                    </a:ext>
                  </a:extLst>
                </a:gridCol>
                <a:gridCol w="1190290">
                  <a:extLst>
                    <a:ext uri="{9D8B030D-6E8A-4147-A177-3AD203B41FA5}">
                      <a16:colId xmlns:a16="http://schemas.microsoft.com/office/drawing/2014/main" val="2078138241"/>
                    </a:ext>
                  </a:extLst>
                </a:gridCol>
                <a:gridCol w="1418932">
                  <a:extLst>
                    <a:ext uri="{9D8B030D-6E8A-4147-A177-3AD203B41FA5}">
                      <a16:colId xmlns:a16="http://schemas.microsoft.com/office/drawing/2014/main" val="3887762493"/>
                    </a:ext>
                  </a:extLst>
                </a:gridCol>
                <a:gridCol w="1291161">
                  <a:extLst>
                    <a:ext uri="{9D8B030D-6E8A-4147-A177-3AD203B41FA5}">
                      <a16:colId xmlns:a16="http://schemas.microsoft.com/office/drawing/2014/main" val="4181105265"/>
                    </a:ext>
                  </a:extLst>
                </a:gridCol>
                <a:gridCol w="1028893">
                  <a:extLst>
                    <a:ext uri="{9D8B030D-6E8A-4147-A177-3AD203B41FA5}">
                      <a16:colId xmlns:a16="http://schemas.microsoft.com/office/drawing/2014/main" val="2134329515"/>
                    </a:ext>
                  </a:extLst>
                </a:gridCol>
                <a:gridCol w="1338233">
                  <a:extLst>
                    <a:ext uri="{9D8B030D-6E8A-4147-A177-3AD203B41FA5}">
                      <a16:colId xmlns:a16="http://schemas.microsoft.com/office/drawing/2014/main" val="3390368459"/>
                    </a:ext>
                  </a:extLst>
                </a:gridCol>
                <a:gridCol w="1062520">
                  <a:extLst>
                    <a:ext uri="{9D8B030D-6E8A-4147-A177-3AD203B41FA5}">
                      <a16:colId xmlns:a16="http://schemas.microsoft.com/office/drawing/2014/main" val="4131734861"/>
                    </a:ext>
                  </a:extLst>
                </a:gridCol>
                <a:gridCol w="864478">
                  <a:extLst>
                    <a:ext uri="{9D8B030D-6E8A-4147-A177-3AD203B41FA5}">
                      <a16:colId xmlns:a16="http://schemas.microsoft.com/office/drawing/2014/main" val="2852754008"/>
                    </a:ext>
                  </a:extLst>
                </a:gridCol>
              </a:tblGrid>
              <a:tr h="1169451">
                <a:tc>
                  <a:txBody>
                    <a:bodyPr/>
                    <a:lstStyle/>
                    <a:p>
                      <a:pPr algn="l" fontAlgn="b"/>
                      <a:r>
                        <a:rPr lang="en-GB" sz="2000" b="1" u="none" strike="noStrike" dirty="0">
                          <a:solidFill>
                            <a:schemeClr val="tx1"/>
                          </a:solidFill>
                          <a:effectLst/>
                        </a:rPr>
                        <a:t>Antifungal agent (n=1216)</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Gastro-intestinal</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Respiratory</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a:solidFill>
                            <a:schemeClr val="tx1"/>
                          </a:solidFill>
                          <a:effectLst/>
                        </a:rPr>
                        <a:t>Medical prophylaxis</a:t>
                      </a:r>
                      <a:endParaRPr lang="en-GB" sz="2000" b="1" i="0" u="none" strike="noStrike">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Undocumented indication</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Sepsis and BSI</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Urogenital</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Skin and soft tissue</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Surgical prophylaxis</a:t>
                      </a:r>
                      <a:endParaRPr lang="en-GB" sz="2000" b="1" i="0" u="none" strike="noStrike" dirty="0">
                        <a:solidFill>
                          <a:schemeClr val="tx1"/>
                        </a:solidFill>
                        <a:effectLst/>
                        <a:latin typeface="Calibri" panose="020F0502020204030204" pitchFamily="34" charset="0"/>
                      </a:endParaRPr>
                    </a:p>
                  </a:txBody>
                  <a:tcPr marL="6556" marR="6556" marT="6556" marB="0" anchor="b"/>
                </a:tc>
                <a:tc>
                  <a:txBody>
                    <a:bodyPr/>
                    <a:lstStyle/>
                    <a:p>
                      <a:pPr algn="l" fontAlgn="b"/>
                      <a:r>
                        <a:rPr lang="en-GB" sz="2000" b="1" u="none" strike="noStrike" dirty="0">
                          <a:solidFill>
                            <a:schemeClr val="tx1"/>
                          </a:solidFill>
                          <a:effectLst/>
                        </a:rPr>
                        <a:t>Deep site</a:t>
                      </a:r>
                      <a:endParaRPr lang="en-GB" sz="2000" b="1" i="0" u="none" strike="noStrike" dirty="0">
                        <a:solidFill>
                          <a:schemeClr val="tx1"/>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955875790"/>
                  </a:ext>
                </a:extLst>
              </a:tr>
              <a:tr h="739968">
                <a:tc>
                  <a:txBody>
                    <a:bodyPr/>
                    <a:lstStyle/>
                    <a:p>
                      <a:pPr algn="l" fontAlgn="b"/>
                      <a:r>
                        <a:rPr lang="en-GB" sz="2000" b="0" u="none" strike="noStrike" dirty="0">
                          <a:solidFill>
                            <a:schemeClr val="tx2"/>
                          </a:solidFill>
                          <a:effectLst/>
                        </a:rPr>
                        <a:t>Fluconazole (n=805)</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28</a:t>
                      </a:r>
                      <a:r>
                        <a:rPr lang="en-GB" sz="2000" b="0" u="none" strike="noStrike" dirty="0">
                          <a:solidFill>
                            <a:schemeClr val="tx2"/>
                          </a:solidFill>
                          <a:effectLst/>
                        </a:rPr>
                        <a:t>.</a:t>
                      </a:r>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9</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20</a:t>
                      </a:r>
                      <a:r>
                        <a:rPr lang="en-GB" sz="2000" b="0" u="none" strike="noStrike" dirty="0">
                          <a:solidFill>
                            <a:schemeClr val="tx2"/>
                          </a:solidFill>
                          <a:effectLst/>
                        </a:rPr>
                        <a:t>.</a:t>
                      </a:r>
                      <a:r>
                        <a:rPr lang="en-BE" sz="2000" b="0" u="none" strike="noStrike" dirty="0">
                          <a:solidFill>
                            <a:schemeClr val="tx2"/>
                          </a:solidFill>
                          <a:effectLst/>
                        </a:rPr>
                        <a:t>9%</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15</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7</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9</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3</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a:t>
                      </a:r>
                      <a:r>
                        <a:rPr lang="en-GB" sz="2000" b="0" u="none" strike="noStrike" dirty="0">
                          <a:solidFill>
                            <a:schemeClr val="tx2"/>
                          </a:solidFill>
                          <a:effectLst/>
                        </a:rPr>
                        <a:t>.</a:t>
                      </a:r>
                      <a:r>
                        <a:rPr lang="en-BE" sz="2000" b="0" u="none" strike="noStrike" dirty="0">
                          <a:solidFill>
                            <a:schemeClr val="tx2"/>
                          </a:solidFill>
                          <a:effectLst/>
                        </a:rPr>
                        <a:t>9%</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a:t>
                      </a:r>
                      <a:r>
                        <a:rPr lang="en-GB" sz="2000" b="0" u="none" strike="noStrike" dirty="0">
                          <a:solidFill>
                            <a:schemeClr val="tx2"/>
                          </a:solidFill>
                          <a:effectLst/>
                        </a:rPr>
                        <a:t>.</a:t>
                      </a:r>
                      <a:r>
                        <a:rPr lang="en-BE" sz="2000" b="0" u="none" strike="noStrike" dirty="0">
                          <a:solidFill>
                            <a:schemeClr val="tx2"/>
                          </a:solidFill>
                          <a:effectLst/>
                        </a:rPr>
                        <a:t>2%</a:t>
                      </a:r>
                      <a:endParaRPr lang="en-BE" sz="2000" b="0" i="0" u="none" strike="noStrike" dirty="0">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3872910339"/>
                  </a:ext>
                </a:extLst>
              </a:tr>
              <a:tr h="739968">
                <a:tc>
                  <a:txBody>
                    <a:bodyPr/>
                    <a:lstStyle/>
                    <a:p>
                      <a:pPr algn="l" fontAlgn="b"/>
                      <a:r>
                        <a:rPr lang="en-GB" sz="2000" b="0" u="none" strike="noStrike" dirty="0">
                          <a:solidFill>
                            <a:schemeClr val="tx2"/>
                          </a:solidFill>
                          <a:effectLst/>
                        </a:rPr>
                        <a:t>Voriconazole (n=117)</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88</a:t>
                      </a:r>
                      <a:r>
                        <a:rPr lang="en-GB" sz="2000" b="0" u="none" strike="noStrike" dirty="0">
                          <a:solidFill>
                            <a:schemeClr val="tx2"/>
                          </a:solidFill>
                          <a:effectLst/>
                        </a:rPr>
                        <a:t>.</a:t>
                      </a:r>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r>
                        <a:rPr lang="en-GB" sz="2000" b="0" u="none" strike="noStrike" dirty="0">
                          <a:solidFill>
                            <a:schemeClr val="tx2"/>
                          </a:solidFill>
                          <a:effectLst/>
                        </a:rPr>
                        <a:t>.</a:t>
                      </a:r>
                      <a:r>
                        <a:rPr lang="en-BE" sz="2000" b="0" u="none" strike="noStrike" dirty="0">
                          <a:solidFill>
                            <a:schemeClr val="tx2"/>
                          </a:solidFill>
                          <a:effectLst/>
                        </a:rPr>
                        <a:t>9%</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r>
                        <a:rPr lang="en-GB" sz="2000" b="0" u="none" strike="noStrike" dirty="0">
                          <a:solidFill>
                            <a:schemeClr val="tx2"/>
                          </a:solidFill>
                          <a:effectLst/>
                        </a:rPr>
                        <a:t>.</a:t>
                      </a:r>
                      <a:r>
                        <a:rPr lang="en-BE" sz="2000" b="0" u="none" strike="noStrike" dirty="0">
                          <a:solidFill>
                            <a:schemeClr val="tx2"/>
                          </a:solidFill>
                          <a:effectLst/>
                        </a:rPr>
                        <a:t>9%</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a:solidFill>
                            <a:schemeClr val="tx2"/>
                          </a:solidFill>
                          <a:effectLst/>
                        </a:rPr>
                        <a:t>0%</a:t>
                      </a:r>
                      <a:endParaRPr lang="en-BE" sz="2000" b="0" i="0" u="none" strike="noStrike">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4</a:t>
                      </a:r>
                      <a:r>
                        <a:rPr lang="en-GB" sz="2000" b="0" u="none" strike="noStrike" dirty="0">
                          <a:solidFill>
                            <a:schemeClr val="tx2"/>
                          </a:solidFill>
                          <a:effectLst/>
                        </a:rPr>
                        <a:t>.</a:t>
                      </a:r>
                      <a:r>
                        <a:rPr lang="en-BE" sz="2000" b="0" u="none" strike="noStrike" dirty="0">
                          <a:solidFill>
                            <a:schemeClr val="tx2"/>
                          </a:solidFill>
                          <a:effectLst/>
                        </a:rPr>
                        <a:t>3%</a:t>
                      </a:r>
                      <a:endParaRPr lang="en-BE" sz="2000" b="0" i="0" u="none" strike="noStrike" dirty="0">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2742436588"/>
                  </a:ext>
                </a:extLst>
              </a:tr>
              <a:tr h="739968">
                <a:tc>
                  <a:txBody>
                    <a:bodyPr/>
                    <a:lstStyle/>
                    <a:p>
                      <a:pPr algn="l" fontAlgn="b"/>
                      <a:r>
                        <a:rPr lang="en-GB" sz="2000" b="0" u="none" strike="noStrike" dirty="0">
                          <a:solidFill>
                            <a:schemeClr val="tx2"/>
                          </a:solidFill>
                          <a:effectLst/>
                        </a:rPr>
                        <a:t>Posaconazole (n=82)</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9</a:t>
                      </a:r>
                      <a:r>
                        <a:rPr lang="en-GB" sz="2000" b="0" u="none" strike="noStrike" dirty="0">
                          <a:solidFill>
                            <a:schemeClr val="tx2"/>
                          </a:solidFill>
                          <a:effectLst/>
                        </a:rPr>
                        <a:t>.</a:t>
                      </a:r>
                      <a:r>
                        <a:rPr lang="en-BE" sz="2000" b="0" u="none" strike="noStrike" dirty="0">
                          <a:solidFill>
                            <a:schemeClr val="tx2"/>
                          </a:solidFill>
                          <a:effectLst/>
                        </a:rPr>
                        <a:t>8%</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70</a:t>
                      </a:r>
                      <a:r>
                        <a:rPr lang="en-GB" sz="2000" b="0" u="none" strike="noStrike" dirty="0">
                          <a:solidFill>
                            <a:schemeClr val="tx2"/>
                          </a:solidFill>
                          <a:effectLst/>
                        </a:rPr>
                        <a:t>.</a:t>
                      </a:r>
                      <a:r>
                        <a:rPr lang="en-BE" sz="2000" b="0" u="none" strike="noStrike" dirty="0">
                          <a:solidFill>
                            <a:schemeClr val="tx2"/>
                          </a:solidFill>
                          <a:effectLst/>
                        </a:rPr>
                        <a:t>7%</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14</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a:solidFill>
                            <a:schemeClr val="tx2"/>
                          </a:solidFill>
                          <a:effectLst/>
                        </a:rPr>
                        <a:t>0%</a:t>
                      </a:r>
                      <a:endParaRPr lang="en-BE" sz="2000" b="0" i="0" u="none" strike="noStrike">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4</a:t>
                      </a:r>
                      <a:r>
                        <a:rPr lang="en-GB" sz="2000" b="0" u="none" strike="noStrike" dirty="0">
                          <a:solidFill>
                            <a:schemeClr val="tx2"/>
                          </a:solidFill>
                          <a:effectLst/>
                        </a:rPr>
                        <a:t>.</a:t>
                      </a:r>
                      <a:r>
                        <a:rPr lang="en-BE" sz="2000" b="0" u="none" strike="noStrike" dirty="0">
                          <a:solidFill>
                            <a:schemeClr val="tx2"/>
                          </a:solidFill>
                          <a:effectLst/>
                        </a:rPr>
                        <a:t>9%</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a:solidFill>
                            <a:schemeClr val="tx2"/>
                          </a:solidFill>
                          <a:effectLst/>
                        </a:rPr>
                        <a:t>0%</a:t>
                      </a:r>
                      <a:endParaRPr lang="en-BE" sz="2000" b="0" i="0" u="none" strike="noStrike">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4201842352"/>
                  </a:ext>
                </a:extLst>
              </a:tr>
              <a:tr h="739968">
                <a:tc>
                  <a:txBody>
                    <a:bodyPr/>
                    <a:lstStyle/>
                    <a:p>
                      <a:pPr algn="l" fontAlgn="b"/>
                      <a:r>
                        <a:rPr lang="en-GB" sz="2000" b="0" u="none" strike="noStrike" dirty="0" err="1">
                          <a:solidFill>
                            <a:schemeClr val="tx2"/>
                          </a:solidFill>
                          <a:effectLst/>
                        </a:rPr>
                        <a:t>Caspofungin</a:t>
                      </a:r>
                      <a:r>
                        <a:rPr lang="en-GB" sz="2000" b="0" u="none" strike="noStrike" dirty="0">
                          <a:solidFill>
                            <a:schemeClr val="tx2"/>
                          </a:solidFill>
                          <a:effectLst/>
                        </a:rPr>
                        <a:t> (n=70)</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18</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27</a:t>
                      </a:r>
                      <a:r>
                        <a:rPr lang="en-GB" sz="2000" b="0" u="none" strike="noStrike" dirty="0">
                          <a:solidFill>
                            <a:schemeClr val="tx2"/>
                          </a:solidFill>
                          <a:effectLst/>
                        </a:rPr>
                        <a:t>.</a:t>
                      </a:r>
                      <a:r>
                        <a:rPr lang="en-BE" sz="2000" b="0" u="none" strike="noStrike" dirty="0">
                          <a:solidFill>
                            <a:schemeClr val="tx2"/>
                          </a:solidFill>
                          <a:effectLst/>
                        </a:rPr>
                        <a:t>1%</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11</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10</a:t>
                      </a:r>
                      <a:r>
                        <a:rPr lang="en-GB" sz="2000" b="0" u="none" strike="noStrike" dirty="0">
                          <a:solidFill>
                            <a:schemeClr val="tx2"/>
                          </a:solidFill>
                          <a:effectLst/>
                        </a:rPr>
                        <a:t>.</a:t>
                      </a:r>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28</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a:solidFill>
                            <a:schemeClr val="tx2"/>
                          </a:solidFill>
                          <a:effectLst/>
                        </a:rPr>
                        <a:t>0%</a:t>
                      </a:r>
                      <a:endParaRPr lang="en-BE" sz="2000" b="0" i="0" u="none" strike="noStrike">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4</a:t>
                      </a:r>
                      <a:r>
                        <a:rPr lang="en-GB" sz="2000" b="0" u="none" strike="noStrike" dirty="0">
                          <a:solidFill>
                            <a:schemeClr val="tx2"/>
                          </a:solidFill>
                          <a:effectLst/>
                        </a:rPr>
                        <a:t>.</a:t>
                      </a:r>
                      <a:r>
                        <a:rPr lang="en-BE" sz="2000" b="0" u="none" strike="noStrike" dirty="0">
                          <a:solidFill>
                            <a:schemeClr val="tx2"/>
                          </a:solidFill>
                          <a:effectLst/>
                        </a:rPr>
                        <a:t>3%</a:t>
                      </a:r>
                      <a:endParaRPr lang="en-BE" sz="2000" b="0" i="0" u="none" strike="noStrike" dirty="0">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3559412417"/>
                  </a:ext>
                </a:extLst>
              </a:tr>
              <a:tr h="739968">
                <a:tc>
                  <a:txBody>
                    <a:bodyPr/>
                    <a:lstStyle/>
                    <a:p>
                      <a:pPr algn="l" fontAlgn="b"/>
                      <a:r>
                        <a:rPr lang="en-GB" sz="2000" b="0" u="none" strike="noStrike" dirty="0">
                          <a:solidFill>
                            <a:schemeClr val="tx2"/>
                          </a:solidFill>
                          <a:effectLst/>
                        </a:rPr>
                        <a:t>Amphotericin B (n=47)</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2</a:t>
                      </a:r>
                      <a:r>
                        <a:rPr lang="en-GB" sz="2000" b="0" u="none" strike="noStrike" dirty="0">
                          <a:solidFill>
                            <a:schemeClr val="tx2"/>
                          </a:solidFill>
                          <a:effectLst/>
                        </a:rPr>
                        <a:t>.</a:t>
                      </a:r>
                      <a:r>
                        <a:rPr lang="en-BE" sz="2000" b="0" u="none" strike="noStrike" dirty="0">
                          <a:solidFill>
                            <a:schemeClr val="tx2"/>
                          </a:solidFill>
                          <a:effectLst/>
                        </a:rPr>
                        <a:t>1%</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53</a:t>
                      </a:r>
                      <a:r>
                        <a:rPr lang="en-GB" sz="2000" b="0" u="none" strike="noStrike" dirty="0">
                          <a:solidFill>
                            <a:schemeClr val="tx2"/>
                          </a:solidFill>
                          <a:effectLst/>
                        </a:rPr>
                        <a:t>.</a:t>
                      </a:r>
                      <a:r>
                        <a:rPr lang="en-BE" sz="2000" b="0" u="none" strike="noStrike" dirty="0">
                          <a:solidFill>
                            <a:schemeClr val="tx2"/>
                          </a:solidFill>
                          <a:effectLst/>
                        </a:rPr>
                        <a:t>2%</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8</a:t>
                      </a:r>
                      <a:r>
                        <a:rPr lang="en-GB" sz="2000" b="0" u="none" strike="noStrike" dirty="0">
                          <a:solidFill>
                            <a:schemeClr val="tx2"/>
                          </a:solidFill>
                          <a:effectLst/>
                        </a:rPr>
                        <a:t>.</a:t>
                      </a:r>
                      <a:r>
                        <a:rPr lang="en-BE" sz="2000" b="0" u="none" strike="noStrike" dirty="0">
                          <a:solidFill>
                            <a:schemeClr val="tx2"/>
                          </a:solidFill>
                          <a:effectLst/>
                        </a:rPr>
                        <a:t>5%</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4</a:t>
                      </a:r>
                      <a:r>
                        <a:rPr lang="en-GB" sz="2000" b="0" u="none" strike="noStrike" dirty="0">
                          <a:solidFill>
                            <a:schemeClr val="tx2"/>
                          </a:solidFill>
                          <a:effectLst/>
                        </a:rPr>
                        <a:t>.</a:t>
                      </a:r>
                      <a:r>
                        <a:rPr lang="en-BE" sz="2000" b="0" u="none" strike="noStrike" dirty="0">
                          <a:solidFill>
                            <a:schemeClr val="tx2"/>
                          </a:solidFill>
                          <a:effectLst/>
                        </a:rPr>
                        <a:t>3%</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12</a:t>
                      </a:r>
                      <a:r>
                        <a:rPr lang="en-GB" sz="2000" b="0" u="none" strike="noStrike" dirty="0">
                          <a:solidFill>
                            <a:schemeClr val="tx2"/>
                          </a:solidFill>
                          <a:effectLst/>
                        </a:rPr>
                        <a:t>.</a:t>
                      </a:r>
                      <a:r>
                        <a:rPr lang="en-BE" sz="2000" b="0" u="none" strike="noStrike" dirty="0">
                          <a:solidFill>
                            <a:schemeClr val="tx2"/>
                          </a:solidFill>
                          <a:effectLst/>
                        </a:rPr>
                        <a:t>8%</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6</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12</a:t>
                      </a:r>
                      <a:r>
                        <a:rPr lang="en-GB" sz="2000" b="0" u="none" strike="noStrike" dirty="0">
                          <a:solidFill>
                            <a:schemeClr val="tx2"/>
                          </a:solidFill>
                          <a:effectLst/>
                        </a:rPr>
                        <a:t>.</a:t>
                      </a:r>
                      <a:r>
                        <a:rPr lang="en-BE" sz="2000" b="0" u="none" strike="noStrike" dirty="0">
                          <a:solidFill>
                            <a:schemeClr val="tx2"/>
                          </a:solidFill>
                          <a:effectLst/>
                        </a:rPr>
                        <a:t>8%</a:t>
                      </a:r>
                      <a:endParaRPr lang="en-BE" sz="2000" b="0" i="0" u="none" strike="noStrike" dirty="0">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1932720499"/>
                  </a:ext>
                </a:extLst>
              </a:tr>
              <a:tr h="739968">
                <a:tc>
                  <a:txBody>
                    <a:bodyPr/>
                    <a:lstStyle/>
                    <a:p>
                      <a:pPr algn="l" fontAlgn="b"/>
                      <a:r>
                        <a:rPr lang="en-GB" sz="2000" b="0" u="none" strike="noStrike" dirty="0">
                          <a:solidFill>
                            <a:schemeClr val="tx2"/>
                          </a:solidFill>
                          <a:effectLst/>
                        </a:rPr>
                        <a:t>Anidulafungin (n=32)</a:t>
                      </a:r>
                      <a:endParaRPr lang="en-GB"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34</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9</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3</a:t>
                      </a:r>
                      <a:r>
                        <a:rPr lang="en-GB" sz="2000" b="0" u="none" strike="noStrike" dirty="0">
                          <a:solidFill>
                            <a:schemeClr val="tx2"/>
                          </a:solidFill>
                          <a:effectLst/>
                        </a:rPr>
                        <a:t>.</a:t>
                      </a:r>
                      <a:r>
                        <a:rPr lang="en-BE" sz="2000" b="0" u="none" strike="noStrike" dirty="0">
                          <a:solidFill>
                            <a:schemeClr val="tx2"/>
                          </a:solidFill>
                          <a:effectLst/>
                        </a:rPr>
                        <a:t>1%</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40</a:t>
                      </a:r>
                      <a:r>
                        <a:rPr lang="en-GB" sz="2000" b="0" u="none" strike="noStrike" dirty="0">
                          <a:solidFill>
                            <a:schemeClr val="tx2"/>
                          </a:solidFill>
                          <a:effectLst/>
                        </a:rPr>
                        <a:t>.</a:t>
                      </a:r>
                      <a:r>
                        <a:rPr lang="en-BE" sz="2000" b="0" u="none" strike="noStrike" dirty="0">
                          <a:solidFill>
                            <a:schemeClr val="tx2"/>
                          </a:solidFill>
                          <a:effectLst/>
                        </a:rPr>
                        <a:t>6%</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9</a:t>
                      </a:r>
                      <a:r>
                        <a:rPr lang="en-GB" sz="2000" b="0" u="none" strike="noStrike" dirty="0">
                          <a:solidFill>
                            <a:schemeClr val="tx2"/>
                          </a:solidFill>
                          <a:effectLst/>
                        </a:rPr>
                        <a:t>.</a:t>
                      </a:r>
                      <a:r>
                        <a:rPr lang="en-BE" sz="2000" b="0" u="none" strike="noStrike" dirty="0">
                          <a:solidFill>
                            <a:schemeClr val="tx2"/>
                          </a:solidFill>
                          <a:effectLst/>
                        </a:rPr>
                        <a:t>4%</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3</a:t>
                      </a:r>
                      <a:r>
                        <a:rPr lang="en-GB" sz="2000" b="0" u="none" strike="noStrike" dirty="0">
                          <a:solidFill>
                            <a:schemeClr val="tx2"/>
                          </a:solidFill>
                          <a:effectLst/>
                        </a:rPr>
                        <a:t>.</a:t>
                      </a:r>
                      <a:r>
                        <a:rPr lang="en-BE" sz="2000" b="0" u="none" strike="noStrike" dirty="0">
                          <a:solidFill>
                            <a:schemeClr val="tx2"/>
                          </a:solidFill>
                          <a:effectLst/>
                        </a:rPr>
                        <a:t>1%</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tc>
                  <a:txBody>
                    <a:bodyPr/>
                    <a:lstStyle/>
                    <a:p>
                      <a:pPr algn="l" fontAlgn="b"/>
                      <a:r>
                        <a:rPr lang="en-BE" sz="2000" b="0" u="none" strike="noStrike" dirty="0">
                          <a:solidFill>
                            <a:schemeClr val="tx2"/>
                          </a:solidFill>
                          <a:effectLst/>
                        </a:rPr>
                        <a:t>0%</a:t>
                      </a:r>
                      <a:endParaRPr lang="en-BE" sz="2000" b="0" i="0" u="none" strike="noStrike" dirty="0">
                        <a:solidFill>
                          <a:schemeClr val="tx2"/>
                        </a:solidFill>
                        <a:effectLst/>
                        <a:latin typeface="Calibri" panose="020F0502020204030204" pitchFamily="34" charset="0"/>
                      </a:endParaRPr>
                    </a:p>
                  </a:txBody>
                  <a:tcPr marL="6556" marR="6556" marT="6556" marB="0" anchor="b"/>
                </a:tc>
                <a:extLst>
                  <a:ext uri="{0D108BD9-81ED-4DB2-BD59-A6C34878D82A}">
                    <a16:rowId xmlns:a16="http://schemas.microsoft.com/office/drawing/2014/main" val="2785563656"/>
                  </a:ext>
                </a:extLst>
              </a:tr>
            </a:tbl>
          </a:graphicData>
        </a:graphic>
      </p:graphicFrame>
      <p:pic>
        <p:nvPicPr>
          <p:cNvPr id="56" name="ggw eng">
            <a:extLst>
              <a:ext uri="{FF2B5EF4-FFF2-40B4-BE49-F238E27FC236}">
                <a16:creationId xmlns:a16="http://schemas.microsoft.com/office/drawing/2014/main" id="{95F5B3D4-ADAE-BA10-B5C8-B8B0177A369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480432" y="4836904"/>
            <a:ext cx="4698739" cy="1355256"/>
          </a:xfrm>
          <a:prstGeom prst="rect">
            <a:avLst/>
          </a:prstGeom>
        </p:spPr>
      </p:pic>
      <p:pic>
        <p:nvPicPr>
          <p:cNvPr id="58" name="Afbeelding 57" descr="Afbeelding met tekst, bowling&#10;&#10;Door AI gegenereerde inhoud is mogelijk onjuist.">
            <a:extLst>
              <a:ext uri="{FF2B5EF4-FFF2-40B4-BE49-F238E27FC236}">
                <a16:creationId xmlns:a16="http://schemas.microsoft.com/office/drawing/2014/main" id="{6A6D4848-2D37-D58D-5109-9E6DCB9B3E3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057054" y="873015"/>
            <a:ext cx="2273818" cy="3175724"/>
          </a:xfrm>
          <a:prstGeom prst="rect">
            <a:avLst/>
          </a:prstGeom>
        </p:spPr>
      </p:pic>
    </p:spTree>
    <p:extLst>
      <p:ext uri="{BB962C8B-B14F-4D97-AF65-F5344CB8AC3E}">
        <p14:creationId xmlns:p14="http://schemas.microsoft.com/office/powerpoint/2010/main" val="29051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176124" rtl="0" fontAlgn="auto" latinLnBrk="0" hangingPunct="0">
          <a:lnSpc>
            <a:spcPct val="100000"/>
          </a:lnSpc>
          <a:spcBef>
            <a:spcPts val="0"/>
          </a:spcBef>
          <a:spcAft>
            <a:spcPts val="0"/>
          </a:spcAft>
          <a:buClrTx/>
          <a:buSzTx/>
          <a:buFontTx/>
          <a:buNone/>
          <a:tabLst/>
          <a:defRPr kumimoji="0" sz="8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1325</TotalTime>
  <Words>849</Words>
  <Application>Microsoft Office PowerPoint</Application>
  <PresentationFormat>Aangepast</PresentationFormat>
  <Paragraphs>176</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Wingdings</vt:lpstr>
      <vt:lpstr>Office Theme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Ines Pauwels</dc:creator>
  <cp:lastModifiedBy>Maximiliaan De Preter</cp:lastModifiedBy>
  <cp:revision>70</cp:revision>
  <dcterms:modified xsi:type="dcterms:W3CDTF">2025-06-09T11:54:03Z</dcterms:modified>
</cp:coreProperties>
</file>