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720263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standing next to a globe&#10;&#10;Description automatically generated">
            <a:extLst>
              <a:ext uri="{FF2B5EF4-FFF2-40B4-BE49-F238E27FC236}">
                <a16:creationId xmlns:a16="http://schemas.microsoft.com/office/drawing/2014/main" id="{837185EB-22CA-D04C-323D-457B58D50D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1" y="0"/>
            <a:ext cx="9700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28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77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365125"/>
            <a:ext cx="2095932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365125"/>
            <a:ext cx="616629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968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667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1709740"/>
            <a:ext cx="838372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4589465"/>
            <a:ext cx="838372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407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1825625"/>
            <a:ext cx="41311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93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365127"/>
            <a:ext cx="8383727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1681163"/>
            <a:ext cx="411212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2505075"/>
            <a:ext cx="411212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1681163"/>
            <a:ext cx="413237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2505075"/>
            <a:ext cx="413237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439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36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29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987427"/>
            <a:ext cx="492088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56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457200"/>
            <a:ext cx="31350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987427"/>
            <a:ext cx="492088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2057400"/>
            <a:ext cx="31350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FC491-0BE2-424A-9666-0917F68AA62E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12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365127"/>
            <a:ext cx="838372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1825625"/>
            <a:ext cx="83837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AFC491-0BE2-424A-9666-0917F68AA62E}" type="datetimeFigureOut">
              <a:rPr lang="en-GB" smtClean="0"/>
              <a:t>27/09/2023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6356352"/>
            <a:ext cx="32805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6356352"/>
            <a:ext cx="2187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9E25-2717-48F2-8267-EA41EB3282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1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10DCDBE-2A2E-B565-9AD5-ECF23EDBD69D}"/>
              </a:ext>
            </a:extLst>
          </p:cNvPr>
          <p:cNvSpPr txBox="1"/>
          <p:nvPr/>
        </p:nvSpPr>
        <p:spPr>
          <a:xfrm>
            <a:off x="587229" y="343948"/>
            <a:ext cx="64198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Cet hôpital participe au module ambulatoire du </a:t>
            </a:r>
            <a:endParaRPr lang="en-GB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56C946-4607-399C-3080-001F8AAFE9B7}"/>
              </a:ext>
            </a:extLst>
          </p:cNvPr>
          <p:cNvSpPr txBox="1"/>
          <p:nvPr/>
        </p:nvSpPr>
        <p:spPr>
          <a:xfrm>
            <a:off x="587228" y="1830198"/>
            <a:ext cx="58974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sur la consommation d'antibiotiques et la résistance aux antibiotiques</a:t>
            </a:r>
            <a:endParaRPr lang="en-GB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9E3A4A-0936-5865-BBAB-3B2D62DF1D9B}"/>
              </a:ext>
            </a:extLst>
          </p:cNvPr>
          <p:cNvSpPr txBox="1"/>
          <p:nvPr/>
        </p:nvSpPr>
        <p:spPr>
          <a:xfrm>
            <a:off x="587228" y="2613392"/>
            <a:ext cx="475655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De quoi </a:t>
            </a:r>
            <a:r>
              <a:rPr lang="en-US" sz="1400" b="1" dirty="0" err="1"/>
              <a:t>s'agit</a:t>
            </a:r>
            <a:r>
              <a:rPr lang="en-US" sz="1400" b="1" dirty="0"/>
              <a:t>-il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Collecte de données sur les </a:t>
            </a:r>
            <a:r>
              <a:rPr lang="fr-FR" sz="1200" dirty="0">
                <a:solidFill>
                  <a:srgbClr val="39AA40"/>
                </a:solidFill>
              </a:rPr>
              <a:t>schémas de prescription </a:t>
            </a:r>
            <a:r>
              <a:rPr lang="fr-FR" sz="1200" dirty="0"/>
              <a:t>d'antibiotiques dans le cadre des soins ambulatoires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Identifier les </a:t>
            </a:r>
            <a:r>
              <a:rPr lang="fr-FR" sz="1200" dirty="0">
                <a:solidFill>
                  <a:srgbClr val="39AA40"/>
                </a:solidFill>
              </a:rPr>
              <a:t>indicateurs</a:t>
            </a:r>
            <a:r>
              <a:rPr lang="fr-FR" sz="1200" dirty="0"/>
              <a:t> de qualité de la prescription d'antibiotiques spécifiques à une maladie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Définir des </a:t>
            </a:r>
            <a:r>
              <a:rPr lang="fr-FR" sz="1200" dirty="0">
                <a:solidFill>
                  <a:srgbClr val="39AA40"/>
                </a:solidFill>
              </a:rPr>
              <a:t>interventions </a:t>
            </a:r>
            <a:r>
              <a:rPr lang="fr-FR" sz="1200" dirty="0"/>
              <a:t>pour améliorer la prescription d'antibiotiques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Comparer les données à l'échelle </a:t>
            </a:r>
            <a:r>
              <a:rPr lang="fr-FR" sz="1200" dirty="0">
                <a:solidFill>
                  <a:srgbClr val="39AA40"/>
                </a:solidFill>
              </a:rPr>
              <a:t>régionale, nationale et mondiale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A0B5E6-3038-9A2C-995A-1EE9047DD8BE}"/>
              </a:ext>
            </a:extLst>
          </p:cNvPr>
          <p:cNvSpPr txBox="1"/>
          <p:nvPr/>
        </p:nvSpPr>
        <p:spPr>
          <a:xfrm>
            <a:off x="2641243" y="4879193"/>
            <a:ext cx="393572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Pourquoi</a:t>
            </a:r>
            <a:r>
              <a:rPr lang="en-US" sz="1400" b="1" dirty="0"/>
              <a:t>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en permanence la qualité des soins de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Améliorer la santé des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200" dirty="0"/>
              <a:t>Lutter contre la résistance aux antibiotiques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AE084B4-A7AB-F7E0-A546-BFCA7B06C854}"/>
              </a:ext>
            </a:extLst>
          </p:cNvPr>
          <p:cNvGrpSpPr/>
          <p:nvPr/>
        </p:nvGrpSpPr>
        <p:grpSpPr>
          <a:xfrm>
            <a:off x="4731391" y="6052388"/>
            <a:ext cx="2414631" cy="768516"/>
            <a:chOff x="4885406" y="5961489"/>
            <a:chExt cx="2285892" cy="768516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0599339-B7A0-3A71-1CBE-15B2FCF15D5A}"/>
                </a:ext>
              </a:extLst>
            </p:cNvPr>
            <p:cNvSpPr txBox="1"/>
            <p:nvPr/>
          </p:nvSpPr>
          <p:spPr>
            <a:xfrm>
              <a:off x="4885406" y="6129841"/>
              <a:ext cx="151829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1100" dirty="0"/>
                <a:t>Scannez pour lire notre Sélection de Publications</a:t>
              </a:r>
              <a:endParaRPr lang="en-GB" sz="1100" dirty="0"/>
            </a:p>
          </p:txBody>
        </p:sp>
        <p:pic>
          <p:nvPicPr>
            <p:cNvPr id="11" name="Picture 10" descr="A qr code on a white background&#10;&#10;Description automatically generated">
              <a:extLst>
                <a:ext uri="{FF2B5EF4-FFF2-40B4-BE49-F238E27FC236}">
                  <a16:creationId xmlns:a16="http://schemas.microsoft.com/office/drawing/2014/main" id="{004492EF-D4B9-7D63-60BE-551A57061E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03705" y="5961489"/>
              <a:ext cx="767593" cy="767593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2BB5AA9F-01AF-998B-B25C-CD40948ECE5B}"/>
              </a:ext>
            </a:extLst>
          </p:cNvPr>
          <p:cNvSpPr txBox="1"/>
          <p:nvPr/>
        </p:nvSpPr>
        <p:spPr>
          <a:xfrm>
            <a:off x="587228" y="553828"/>
            <a:ext cx="723131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kern="500" dirty="0">
                <a:solidFill>
                  <a:srgbClr val="39AA40"/>
                </a:solidFill>
              </a:rPr>
              <a:t>l'enquête mondiale de prévalence ponctuelle</a:t>
            </a:r>
            <a:endParaRPr lang="en-GB" sz="4400" b="1" kern="500" dirty="0">
              <a:solidFill>
                <a:srgbClr val="39AA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768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</TotalTime>
  <Words>100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Leandra Reijsmeijer</dc:creator>
  <cp:lastModifiedBy>Leandra Reijsmeijer</cp:lastModifiedBy>
  <cp:revision>2</cp:revision>
  <dcterms:created xsi:type="dcterms:W3CDTF">2023-09-04T10:12:01Z</dcterms:created>
  <dcterms:modified xsi:type="dcterms:W3CDTF">2023-09-27T09:59:31Z</dcterms:modified>
</cp:coreProperties>
</file>