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242338" cy="30243463"/>
  <p:notesSz cx="6858000" cy="9144000"/>
  <p:defaultTextStyle>
    <a:defPPr>
      <a:defRPr lang="lv-LV"/>
    </a:defPPr>
    <a:lvl1pPr marL="0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0995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1991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12986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83981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54976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25972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96967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67962" algn="l" defTabSz="294199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50" y="4266"/>
      </p:cViewPr>
      <p:guideLst>
        <p:guide orient="horz" pos="9526"/>
        <p:guide pos="6691"/>
      </p:guideLst>
    </p:cSldViewPr>
  </p:slideViewPr>
  <p:notesTextViewPr>
    <p:cViewPr>
      <p:scale>
        <a:sx n="100" d="100"/>
        <a:sy n="100" d="100"/>
      </p:scale>
      <p:origin x="0" y="29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Point </a:t>
            </a:r>
            <a:r>
              <a:rPr lang="lv-LV"/>
              <a:t>prevalence in BKUS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694685039370079"/>
          <c:y val="0.19491907261592301"/>
          <c:w val="0.80835958005249342"/>
          <c:h val="0.68910104986876641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2563968"/>
        <c:axId val="162714368"/>
      </c:barChart>
      <c:catAx>
        <c:axId val="16256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714368"/>
        <c:crosses val="autoZero"/>
        <c:auto val="1"/>
        <c:lblAlgn val="ctr"/>
        <c:lblOffset val="100"/>
        <c:noMultiLvlLbl val="0"/>
      </c:catAx>
      <c:valAx>
        <c:axId val="1627143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256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2AB67-41D4-4CF2-8141-EB123BBD7ABB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FFD56-40FC-4BE0-852D-0432AB848E4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674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0995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1991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12986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883981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54976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25972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296967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67962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2941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Methods:</a:t>
            </a:r>
            <a:r>
              <a:rPr lang="en-US" sz="3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day point prevalence survey (PPS) on antimicrobial use in hospitalized children in University Children’s Hospital was organized in 05.04.2011 – A, 21.09.2011 – B, 25.03.2015 – C. There was collected data from medicine documents about all children hospitalized till 8:00 clock and prescribing one or more antibiotics.</a:t>
            </a:r>
            <a:endParaRPr lang="lv-LV" sz="39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FFD56-40FC-4BE0-852D-0432AB848E4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632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93176" y="9395078"/>
            <a:ext cx="18055987" cy="6482742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3186351" y="17137962"/>
            <a:ext cx="14869637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1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8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5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2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15400695" y="1211143"/>
            <a:ext cx="4779526" cy="2580495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062117" y="1211143"/>
            <a:ext cx="13984539" cy="2580495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677998" y="19434227"/>
            <a:ext cx="18055987" cy="600668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677998" y="12818472"/>
            <a:ext cx="18055987" cy="6615755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099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199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129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839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54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2597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062117" y="7056810"/>
            <a:ext cx="9382033" cy="19959288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0798188" y="7056810"/>
            <a:ext cx="9382033" cy="19959288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62117" y="6769777"/>
            <a:ext cx="9385722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062117" y="9591098"/>
            <a:ext cx="9385722" cy="17424997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10790814" y="6769777"/>
            <a:ext cx="9389408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10790814" y="9591098"/>
            <a:ext cx="9389408" cy="17424997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62118" y="1204138"/>
            <a:ext cx="6988583" cy="5124587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05164" y="1204140"/>
            <a:ext cx="11875057" cy="25811958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062118" y="6328727"/>
            <a:ext cx="6988583" cy="20687371"/>
          </a:xfrm>
        </p:spPr>
        <p:txBody>
          <a:bodyPr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163647" y="21170424"/>
            <a:ext cx="12745403" cy="2499288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4163647" y="2702309"/>
            <a:ext cx="12745403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0995" indent="0">
              <a:buNone/>
              <a:defRPr sz="9000"/>
            </a:lvl2pPr>
            <a:lvl3pPr marL="2941991" indent="0">
              <a:buNone/>
              <a:defRPr sz="7700"/>
            </a:lvl3pPr>
            <a:lvl4pPr marL="4412986" indent="0">
              <a:buNone/>
              <a:defRPr sz="6400"/>
            </a:lvl4pPr>
            <a:lvl5pPr marL="5883981" indent="0">
              <a:buNone/>
              <a:defRPr sz="6400"/>
            </a:lvl5pPr>
            <a:lvl6pPr marL="7354976" indent="0">
              <a:buNone/>
              <a:defRPr sz="6400"/>
            </a:lvl6pPr>
            <a:lvl7pPr marL="8825972" indent="0">
              <a:buNone/>
              <a:defRPr sz="6400"/>
            </a:lvl7pPr>
            <a:lvl8pPr marL="10296967" indent="0">
              <a:buNone/>
              <a:defRPr sz="6400"/>
            </a:lvl8pPr>
            <a:lvl9pPr marL="11767962" indent="0">
              <a:buNone/>
              <a:defRPr sz="64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163647" y="23669713"/>
            <a:ext cx="12745403" cy="3549404"/>
          </a:xfrm>
        </p:spPr>
        <p:txBody>
          <a:bodyPr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062117" y="1211141"/>
            <a:ext cx="19118104" cy="5040577"/>
          </a:xfrm>
          <a:prstGeom prst="rect">
            <a:avLst/>
          </a:prstGeom>
        </p:spPr>
        <p:txBody>
          <a:bodyPr vert="horz" lIns="294199" tIns="147100" rIns="294199" bIns="14710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62117" y="7056810"/>
            <a:ext cx="19118104" cy="19959288"/>
          </a:xfrm>
          <a:prstGeom prst="rect">
            <a:avLst/>
          </a:prstGeom>
        </p:spPr>
        <p:txBody>
          <a:bodyPr vert="horz" lIns="294199" tIns="147100" rIns="294199" bIns="14710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1062117" y="28031212"/>
            <a:ext cx="4956546" cy="1610184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2015.08.17.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7257799" y="28031212"/>
            <a:ext cx="6726740" cy="1610184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5223675" y="28031212"/>
            <a:ext cx="4956546" cy="1610184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1991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3246" indent="-1103246" algn="l" defTabSz="2941991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0367" indent="-919372" algn="l" defTabSz="2941991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77488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483" indent="-735498" algn="l" defTabSz="2941991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19479" indent="-735498" algn="l" defTabSz="2941991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474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469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465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460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95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91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986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981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976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972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967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962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6193" y="792139"/>
            <a:ext cx="17929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Antimicrobial Point Prevalence Survey in University Children’s Hospital </a:t>
            </a:r>
            <a:r>
              <a:rPr lang="en-US" sz="4000" b="1" dirty="0" smtClean="0"/>
              <a:t>Latvia</a:t>
            </a:r>
            <a:endParaRPr lang="lv-LV" sz="4000" b="1" dirty="0" smtClean="0"/>
          </a:p>
          <a:p>
            <a:pPr algn="ctr"/>
            <a:endParaRPr lang="lv-LV" sz="3200" dirty="0" smtClean="0"/>
          </a:p>
          <a:p>
            <a:pPr algn="ctr"/>
            <a:r>
              <a:rPr lang="en-US" sz="3200" i="1" dirty="0" smtClean="0"/>
              <a:t>Kristine </a:t>
            </a:r>
            <a:r>
              <a:rPr lang="en-US" sz="3200" dirty="0"/>
              <a:t>Rasnaca</a:t>
            </a:r>
            <a:r>
              <a:rPr lang="en-US" sz="3200" baseline="30000" dirty="0"/>
              <a:t>1,2</a:t>
            </a:r>
            <a:r>
              <a:rPr lang="en-US" sz="3200" dirty="0"/>
              <a:t>, </a:t>
            </a:r>
            <a:r>
              <a:rPr lang="en-US" sz="3200" i="1" dirty="0"/>
              <a:t>Dace Gardovska</a:t>
            </a:r>
            <a:r>
              <a:rPr lang="en-US" sz="3200" baseline="30000" dirty="0"/>
              <a:t>1,2</a:t>
            </a:r>
            <a:r>
              <a:rPr lang="en-US" sz="3200" dirty="0"/>
              <a:t>, </a:t>
            </a:r>
            <a:r>
              <a:rPr lang="en-US" sz="3200" i="1" dirty="0"/>
              <a:t>Jana Pavare</a:t>
            </a:r>
            <a:r>
              <a:rPr lang="en-US" sz="3200" baseline="30000" dirty="0"/>
              <a:t>1,2</a:t>
            </a:r>
            <a:r>
              <a:rPr lang="en-US" sz="3200" i="1" dirty="0"/>
              <a:t>,</a:t>
            </a:r>
            <a:r>
              <a:rPr lang="en-US" sz="3200" dirty="0"/>
              <a:t> </a:t>
            </a:r>
            <a:r>
              <a:rPr lang="en-US" sz="3200" i="1" dirty="0"/>
              <a:t>Herman Goossens</a:t>
            </a:r>
            <a:r>
              <a:rPr lang="en-US" sz="3200" i="1" baseline="30000" dirty="0"/>
              <a:t>3</a:t>
            </a:r>
            <a:r>
              <a:rPr lang="en-US" sz="3200" i="1" dirty="0"/>
              <a:t>, Ann Versporten</a:t>
            </a:r>
            <a:r>
              <a:rPr lang="en-US" sz="3200" i="1" baseline="30000" dirty="0"/>
              <a:t>3</a:t>
            </a:r>
            <a:r>
              <a:rPr lang="en-US" sz="3200" i="1" dirty="0"/>
              <a:t>, </a:t>
            </a:r>
            <a:r>
              <a:rPr lang="en-US" sz="3200" i="1" dirty="0" err="1"/>
              <a:t>Ilze</a:t>
            </a:r>
            <a:r>
              <a:rPr lang="en-US" sz="3200" i="1" dirty="0"/>
              <a:t> Grope</a:t>
            </a:r>
            <a:r>
              <a:rPr lang="en-US" sz="3200" baseline="30000" dirty="0"/>
              <a:t>1,2</a:t>
            </a:r>
            <a:endParaRPr lang="lv-LV" sz="3200" dirty="0"/>
          </a:p>
          <a:p>
            <a:pPr algn="ctr"/>
            <a:r>
              <a:rPr lang="en-US" sz="3200" dirty="0"/>
              <a:t> </a:t>
            </a:r>
            <a:endParaRPr lang="lv-LV" sz="3200" dirty="0"/>
          </a:p>
          <a:p>
            <a:pPr algn="ctr"/>
            <a:r>
              <a:rPr lang="en-US" sz="3200" baseline="30000" dirty="0"/>
              <a:t>1</a:t>
            </a:r>
            <a:r>
              <a:rPr lang="en-US" sz="3200" i="1" dirty="0"/>
              <a:t>University Children’s Hospital, Latvia</a:t>
            </a:r>
            <a:endParaRPr lang="lv-LV" sz="3200" dirty="0"/>
          </a:p>
          <a:p>
            <a:pPr algn="ctr"/>
            <a:r>
              <a:rPr lang="en-US" sz="3200" baseline="30000" dirty="0"/>
              <a:t>2</a:t>
            </a:r>
            <a:r>
              <a:rPr lang="en-US" sz="3200" i="1" dirty="0"/>
              <a:t>Riga </a:t>
            </a:r>
            <a:r>
              <a:rPr lang="en-US" sz="3200" i="1" dirty="0" err="1"/>
              <a:t>Stradins</a:t>
            </a:r>
            <a:r>
              <a:rPr lang="en-US" sz="3200" i="1" dirty="0"/>
              <a:t> University, </a:t>
            </a:r>
            <a:r>
              <a:rPr lang="en-US" sz="3200" i="1" dirty="0" err="1"/>
              <a:t>Latvija</a:t>
            </a:r>
            <a:endParaRPr lang="lv-LV" sz="3200" dirty="0"/>
          </a:p>
          <a:p>
            <a:pPr algn="ctr"/>
            <a:r>
              <a:rPr lang="en-US" sz="3200" i="1" baseline="30000" dirty="0"/>
              <a:t>3</a:t>
            </a:r>
            <a:r>
              <a:rPr lang="en-US" sz="3200" i="1" dirty="0"/>
              <a:t>Faculty of Medicine and Health Science, Campus </a:t>
            </a:r>
            <a:r>
              <a:rPr lang="en-US" sz="3200" i="1" dirty="0" err="1"/>
              <a:t>Drie</a:t>
            </a:r>
            <a:r>
              <a:rPr lang="en-US" sz="3200" i="1" dirty="0"/>
              <a:t> </a:t>
            </a:r>
            <a:r>
              <a:rPr lang="en-US" sz="3200" i="1" dirty="0" err="1"/>
              <a:t>Eiken</a:t>
            </a:r>
            <a:r>
              <a:rPr lang="en-US" sz="3200" i="1" dirty="0"/>
              <a:t> - S6.23, </a:t>
            </a:r>
            <a:r>
              <a:rPr lang="en-US" sz="3200" i="1" dirty="0" err="1"/>
              <a:t>Universiteitsplein</a:t>
            </a:r>
            <a:r>
              <a:rPr lang="en-US" sz="3200" i="1" dirty="0"/>
              <a:t> 1 - 2610 Antwerp, Belgium</a:t>
            </a:r>
            <a:endParaRPr lang="lv-LV" sz="3200" dirty="0"/>
          </a:p>
        </p:txBody>
      </p:sp>
      <p:sp>
        <p:nvSpPr>
          <p:cNvPr id="3" name="Rectangle 2"/>
          <p:cNvSpPr/>
          <p:nvPr/>
        </p:nvSpPr>
        <p:spPr>
          <a:xfrm>
            <a:off x="1307008" y="5832699"/>
            <a:ext cx="19082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Background: </a:t>
            </a:r>
            <a:r>
              <a:rPr lang="en-US" sz="2800" dirty="0"/>
              <a:t>Antibiotics are the most popular prescribed treatment for community-acquired infection and healthcare associated-infection. In literature point prevalence for hospitalized children was reported 17-59%. Inappropriate and excessive use of antibiotics among hospitalized children has been linked to the emergence of antibiotic-resistant bacteria that may spread and persist in hospitals and the community. There is a critical need for antimicrobial prescribing control for children.</a:t>
            </a:r>
            <a:endParaRPr lang="lv-LV" sz="2800" dirty="0"/>
          </a:p>
        </p:txBody>
      </p:sp>
      <p:sp>
        <p:nvSpPr>
          <p:cNvPr id="4" name="Rectangle 3"/>
          <p:cNvSpPr/>
          <p:nvPr/>
        </p:nvSpPr>
        <p:spPr>
          <a:xfrm>
            <a:off x="1250961" y="8048845"/>
            <a:ext cx="15193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Aims: </a:t>
            </a:r>
            <a:r>
              <a:rPr lang="en-US" sz="2800" dirty="0"/>
              <a:t>Explore the antimicrobial point prevalence in University Children’s hospital Latvia.</a:t>
            </a:r>
            <a:endParaRPr lang="lv-LV" sz="2800" dirty="0"/>
          </a:p>
        </p:txBody>
      </p:sp>
      <p:sp>
        <p:nvSpPr>
          <p:cNvPr id="5" name="Rectangle 4"/>
          <p:cNvSpPr/>
          <p:nvPr/>
        </p:nvSpPr>
        <p:spPr>
          <a:xfrm>
            <a:off x="1250961" y="9001051"/>
            <a:ext cx="188660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Methods:</a:t>
            </a:r>
            <a:r>
              <a:rPr lang="en-US" sz="2800" dirty="0"/>
              <a:t> One day point prevalence survey (PPS) on antimicrobial use in hospitalized children in University Children’s Hospital was organized in 05.04.2011 – A, 21.09.2011 – B, 25.03.2015 – C. There was collected data from medicine documents about all children hospitalized till 8:00 clock and prescribing one or more antibiotics.</a:t>
            </a:r>
            <a:endParaRPr lang="lv-LV" sz="2800" dirty="0"/>
          </a:p>
        </p:txBody>
      </p:sp>
      <p:sp>
        <p:nvSpPr>
          <p:cNvPr id="6" name="Rectangle 5"/>
          <p:cNvSpPr/>
          <p:nvPr/>
        </p:nvSpPr>
        <p:spPr>
          <a:xfrm>
            <a:off x="1250961" y="11047179"/>
            <a:ext cx="8506112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Results:</a:t>
            </a:r>
            <a:r>
              <a:rPr lang="en-US" sz="2800" dirty="0"/>
              <a:t> There were A-364, B-328 and C-338 hospitalized patients at survey day. Antibiotic use was A-103 (28,3%), B-105 (32,0%) and C-117 (34,6%), in surgery departments A-26 (33,3%), B-31 (29,5%) and C-22 (32,4%), in pediatric departments A-65 (25,3%), B-57 (28,9%) and C-74 (31,0%), in intensive care departments A-12 (41,4%), B-17 (65,4%) and C-21 (67,7%). Overall antibiotic use was significantly higher in intensive care departments. Antibiotic was prescribing for surgical prophylaxis A-9, B-17 and C-7 patients, for medical prophylaxis A-3, B-19 and C-28 patients, for healthcare associated infection (HAI) A-19, B-11 and C-16 patients and for community acquired infection (CAI) A-72, B-58 and C-66 patients. Most popular prescribed antibiotics were A-</a:t>
            </a:r>
            <a:r>
              <a:rPr lang="en-US" sz="2800" i="1" dirty="0" err="1"/>
              <a:t>Amoxicillinum</a:t>
            </a:r>
            <a:r>
              <a:rPr lang="en-US" sz="2800" dirty="0"/>
              <a:t> (18 patients (14,1%)) and </a:t>
            </a:r>
            <a:r>
              <a:rPr lang="en-US" sz="2800" i="1" dirty="0" err="1"/>
              <a:t>Ceftriaxonum</a:t>
            </a:r>
            <a:r>
              <a:rPr lang="en-US" sz="2800" i="1" dirty="0"/>
              <a:t> </a:t>
            </a:r>
            <a:r>
              <a:rPr lang="en-US" sz="2800" dirty="0"/>
              <a:t>(17 patients (13,3%)), B-</a:t>
            </a:r>
            <a:r>
              <a:rPr lang="en-US" sz="2800" i="1" dirty="0" err="1"/>
              <a:t>Sulphamethoxozole</a:t>
            </a:r>
            <a:r>
              <a:rPr lang="en-US" sz="2800" i="1" dirty="0"/>
              <a:t>/</a:t>
            </a:r>
            <a:r>
              <a:rPr lang="en-US" sz="2800" i="1" dirty="0" err="1"/>
              <a:t>Trimethroprim</a:t>
            </a:r>
            <a:r>
              <a:rPr lang="en-US" sz="2800" i="1" dirty="0"/>
              <a:t> </a:t>
            </a:r>
            <a:r>
              <a:rPr lang="en-US" sz="2800" dirty="0"/>
              <a:t>(20 patients (13,1%)) and </a:t>
            </a:r>
            <a:r>
              <a:rPr lang="en-US" sz="2800" i="1" dirty="0" err="1"/>
              <a:t>Ceftriaxonum</a:t>
            </a:r>
            <a:r>
              <a:rPr lang="en-US" sz="2800" i="1" dirty="0"/>
              <a:t> </a:t>
            </a:r>
            <a:r>
              <a:rPr lang="en-US" sz="2800" dirty="0"/>
              <a:t>(15 patients (9,8%)) and C-</a:t>
            </a:r>
            <a:r>
              <a:rPr lang="en-US" sz="2800" i="1" dirty="0" err="1"/>
              <a:t>Cefuroximum</a:t>
            </a:r>
            <a:r>
              <a:rPr lang="en-US" sz="2800" i="1" dirty="0"/>
              <a:t> </a:t>
            </a:r>
            <a:r>
              <a:rPr lang="en-US" sz="2800" dirty="0"/>
              <a:t>(22 patients (14,9%)) and </a:t>
            </a:r>
            <a:r>
              <a:rPr lang="en-US" sz="2800" i="1" dirty="0" err="1"/>
              <a:t>Amoxicillinum</a:t>
            </a:r>
            <a:r>
              <a:rPr lang="en-US" sz="2800" i="1" dirty="0"/>
              <a:t> </a:t>
            </a:r>
            <a:r>
              <a:rPr lang="en-US" sz="2800" dirty="0"/>
              <a:t>(20 patients (13,5%)). Most popular antibiotic prescription type were intravenous (A-105 (82%), B-112 (73,2%) and C-121 (81,8%)).</a:t>
            </a:r>
            <a:endParaRPr lang="lv-LV" sz="2800" dirty="0"/>
          </a:p>
        </p:txBody>
      </p:sp>
      <p:sp>
        <p:nvSpPr>
          <p:cNvPr id="7" name="Rectangle 6"/>
          <p:cNvSpPr/>
          <p:nvPr/>
        </p:nvSpPr>
        <p:spPr>
          <a:xfrm>
            <a:off x="1329535" y="20594339"/>
            <a:ext cx="19082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Conclusions:</a:t>
            </a:r>
            <a:r>
              <a:rPr lang="en-US" sz="2800" dirty="0"/>
              <a:t> In this survey antimicrobial point prevalence in University Children’s Hospital hospitalized patients was A-28,3%, B-32,0% and C-34,6%, what confirms average antimicrobial point prevalence in Europe. However, from this survey we observe, that there are trend to increase point prevalence in University Children’s Hospital.</a:t>
            </a:r>
            <a:endParaRPr lang="lv-LV" sz="28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88907866"/>
              </p:ext>
            </p:extLst>
          </p:nvPr>
        </p:nvGraphicFramePr>
        <p:xfrm>
          <a:off x="6732737" y="17786027"/>
          <a:ext cx="4467225" cy="225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51" y="22538555"/>
            <a:ext cx="9099532" cy="63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764" y="12286218"/>
            <a:ext cx="991129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350" y="22538555"/>
            <a:ext cx="9564706" cy="63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16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490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dizains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</dc:creator>
  <cp:lastModifiedBy>Lauris</cp:lastModifiedBy>
  <cp:revision>5</cp:revision>
  <dcterms:created xsi:type="dcterms:W3CDTF">2015-08-17T07:30:50Z</dcterms:created>
  <dcterms:modified xsi:type="dcterms:W3CDTF">2015-08-17T08:19:13Z</dcterms:modified>
</cp:coreProperties>
</file>