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440988" cy="7200900"/>
  <p:notesSz cx="6797675" cy="9928225"/>
  <p:defaultTextStyle>
    <a:defPPr>
      <a:defRPr lang="nl-BE"/>
    </a:defPPr>
    <a:lvl1pPr marL="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55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1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865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2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776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73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686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641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9CAE"/>
    <a:srgbClr val="99D2D5"/>
    <a:srgbClr val="63B5C5"/>
    <a:srgbClr val="8ECAD5"/>
    <a:srgbClr val="3E72B8"/>
    <a:srgbClr val="CCFFFF"/>
    <a:srgbClr val="D4FAFC"/>
    <a:srgbClr val="EDFFD1"/>
    <a:srgbClr val="F9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1" autoAdjust="0"/>
  </p:normalViewPr>
  <p:slideViewPr>
    <p:cSldViewPr>
      <p:cViewPr varScale="1">
        <p:scale>
          <a:sx n="50" d="100"/>
          <a:sy n="50" d="100"/>
        </p:scale>
        <p:origin x="48" y="658"/>
      </p:cViewPr>
      <p:guideLst>
        <p:guide orient="horz" pos="2268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437D0-9877-4851-A7CE-EDA896E964F9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44538"/>
            <a:ext cx="53975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D6F04-2D3E-49F2-BFE3-2DB736EE3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955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91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865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582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776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73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686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641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44538"/>
            <a:ext cx="53975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6F04-2D3E-49F2-BFE3-2DB736EE34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E0AD06-C675-134E-983A-0B0C04AB2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7286" y="385049"/>
            <a:ext cx="1761918" cy="81910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1538" y="385049"/>
            <a:ext cx="5111735" cy="81910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5500B07-AE80-954F-8DFC-CEBC605A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66D4277-B4A8-2647-9514-F2992BDA8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538" y="2240281"/>
            <a:ext cx="3436825" cy="633579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80" y="2240281"/>
            <a:ext cx="3436825" cy="633579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3F17D1E-D59C-0F49-8D28-26BFEC0AC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11869"/>
            <a:ext cx="4613250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55" indent="0">
              <a:buNone/>
              <a:defRPr sz="2200" b="1"/>
            </a:lvl2pPr>
            <a:lvl3pPr marL="1007910" indent="0">
              <a:buNone/>
              <a:defRPr sz="2000" b="1"/>
            </a:lvl3pPr>
            <a:lvl4pPr marL="1511865" indent="0">
              <a:buNone/>
              <a:defRPr sz="1800" b="1"/>
            </a:lvl4pPr>
            <a:lvl5pPr marL="2015820" indent="0">
              <a:buNone/>
              <a:defRPr sz="1800" b="1"/>
            </a:lvl5pPr>
            <a:lvl6pPr marL="2519776" indent="0">
              <a:buNone/>
              <a:defRPr sz="1800" b="1"/>
            </a:lvl6pPr>
            <a:lvl7pPr marL="3023730" indent="0">
              <a:buNone/>
              <a:defRPr sz="1800" b="1"/>
            </a:lvl7pPr>
            <a:lvl8pPr marL="3527686" indent="0">
              <a:buNone/>
              <a:defRPr sz="1800" b="1"/>
            </a:lvl8pPr>
            <a:lvl9pPr marL="403164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50" y="2283619"/>
            <a:ext cx="4613250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8" y="1611869"/>
            <a:ext cx="4615062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55" indent="0">
              <a:buNone/>
              <a:defRPr sz="2200" b="1"/>
            </a:lvl2pPr>
            <a:lvl3pPr marL="1007910" indent="0">
              <a:buNone/>
              <a:defRPr sz="2000" b="1"/>
            </a:lvl3pPr>
            <a:lvl4pPr marL="1511865" indent="0">
              <a:buNone/>
              <a:defRPr sz="1800" b="1"/>
            </a:lvl4pPr>
            <a:lvl5pPr marL="2015820" indent="0">
              <a:buNone/>
              <a:defRPr sz="1800" b="1"/>
            </a:lvl5pPr>
            <a:lvl6pPr marL="2519776" indent="0">
              <a:buNone/>
              <a:defRPr sz="1800" b="1"/>
            </a:lvl6pPr>
            <a:lvl7pPr marL="3023730" indent="0">
              <a:buNone/>
              <a:defRPr sz="1800" b="1"/>
            </a:lvl7pPr>
            <a:lvl8pPr marL="3527686" indent="0">
              <a:buNone/>
              <a:defRPr sz="1800" b="1"/>
            </a:lvl8pPr>
            <a:lvl9pPr marL="403164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8" y="2283619"/>
            <a:ext cx="4615062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8B85575-2DEA-A94A-B4E0-A4BE90E74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751A0A-462F-2F40-BEE7-6D58DEC7B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6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803C89-7633-CA46-B838-F6B94C7E8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86703"/>
            <a:ext cx="3435013" cy="122015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7" y="286704"/>
            <a:ext cx="5836803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0" y="1506856"/>
            <a:ext cx="3435013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03955" indent="0">
              <a:buNone/>
              <a:defRPr sz="1300"/>
            </a:lvl2pPr>
            <a:lvl3pPr marL="1007910" indent="0">
              <a:buNone/>
              <a:defRPr sz="1100"/>
            </a:lvl3pPr>
            <a:lvl4pPr marL="1511865" indent="0">
              <a:buNone/>
              <a:defRPr sz="1000"/>
            </a:lvl4pPr>
            <a:lvl5pPr marL="2015820" indent="0">
              <a:buNone/>
              <a:defRPr sz="1000"/>
            </a:lvl5pPr>
            <a:lvl6pPr marL="2519776" indent="0">
              <a:buNone/>
              <a:defRPr sz="1000"/>
            </a:lvl6pPr>
            <a:lvl7pPr marL="3023730" indent="0">
              <a:buNone/>
              <a:defRPr sz="1000"/>
            </a:lvl7pPr>
            <a:lvl8pPr marL="3527686" indent="0">
              <a:buNone/>
              <a:defRPr sz="1000"/>
            </a:lvl8pPr>
            <a:lvl9pPr marL="40316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D352324-1137-8641-A7F6-CF829B834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7" y="5040631"/>
            <a:ext cx="626459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7" y="643414"/>
            <a:ext cx="626459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3955" indent="0">
              <a:buNone/>
              <a:defRPr sz="3100"/>
            </a:lvl2pPr>
            <a:lvl3pPr marL="1007910" indent="0">
              <a:buNone/>
              <a:defRPr sz="2600"/>
            </a:lvl3pPr>
            <a:lvl4pPr marL="1511865" indent="0">
              <a:buNone/>
              <a:defRPr sz="2200"/>
            </a:lvl4pPr>
            <a:lvl5pPr marL="2015820" indent="0">
              <a:buNone/>
              <a:defRPr sz="2200"/>
            </a:lvl5pPr>
            <a:lvl6pPr marL="2519776" indent="0">
              <a:buNone/>
              <a:defRPr sz="2200"/>
            </a:lvl6pPr>
            <a:lvl7pPr marL="3023730" indent="0">
              <a:buNone/>
              <a:defRPr sz="2200"/>
            </a:lvl7pPr>
            <a:lvl8pPr marL="3527686" indent="0">
              <a:buNone/>
              <a:defRPr sz="2200"/>
            </a:lvl8pPr>
            <a:lvl9pPr marL="4031641" indent="0">
              <a:buNone/>
              <a:defRPr sz="22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7" y="5635706"/>
            <a:ext cx="6264593" cy="845105"/>
          </a:xfrm>
        </p:spPr>
        <p:txBody>
          <a:bodyPr/>
          <a:lstStyle>
            <a:lvl1pPr marL="0" indent="0">
              <a:buNone/>
              <a:defRPr sz="1600"/>
            </a:lvl1pPr>
            <a:lvl2pPr marL="503955" indent="0">
              <a:buNone/>
              <a:defRPr sz="1300"/>
            </a:lvl2pPr>
            <a:lvl3pPr marL="1007910" indent="0">
              <a:buNone/>
              <a:defRPr sz="1100"/>
            </a:lvl3pPr>
            <a:lvl4pPr marL="1511865" indent="0">
              <a:buNone/>
              <a:defRPr sz="1000"/>
            </a:lvl4pPr>
            <a:lvl5pPr marL="2015820" indent="0">
              <a:buNone/>
              <a:defRPr sz="1000"/>
            </a:lvl5pPr>
            <a:lvl6pPr marL="2519776" indent="0">
              <a:buNone/>
              <a:defRPr sz="1000"/>
            </a:lvl6pPr>
            <a:lvl7pPr marL="3023730" indent="0">
              <a:buNone/>
              <a:defRPr sz="1000"/>
            </a:lvl7pPr>
            <a:lvl8pPr marL="3527686" indent="0">
              <a:buNone/>
              <a:defRPr sz="1000"/>
            </a:lvl8pPr>
            <a:lvl9pPr marL="40316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08220B9-06E4-0742-AE85-3AE352DB5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D4DEB86-8779-1647-9415-AD8DEADC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661B22D-0358-B140-B9C8-B8C8F6CCE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791" tIns="50396" rIns="100791" bIns="503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80212"/>
            <a:ext cx="9396889" cy="4752261"/>
          </a:xfrm>
          <a:prstGeom prst="rect">
            <a:avLst/>
          </a:prstGeom>
        </p:spPr>
        <p:txBody>
          <a:bodyPr vert="horz" lIns="100791" tIns="50396" rIns="100791" bIns="503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049" y="6674169"/>
            <a:ext cx="2436231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8" y="6674169"/>
            <a:ext cx="3306313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2708" y="6674169"/>
            <a:ext cx="2436231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5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100791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66" indent="-377966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27" indent="-314972" algn="l" defTabSz="10079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8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84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79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75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70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66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61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55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1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865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2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776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73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686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641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0334" y="2539489"/>
            <a:ext cx="65512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  <a:latin typeface="Myriad Pro" pitchFamily="34" charset="0"/>
              </a:rPr>
              <a:t>Qu’est-ce que cela signifie ?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>
                <a:latin typeface="Myriad Pro" pitchFamily="34" charset="0"/>
              </a:rPr>
              <a:t>Collecte de données sur les modèles de prescriptions d’antibiotiques et la résistance dans les </a:t>
            </a:r>
            <a:r>
              <a:rPr lang="fr-FR" sz="1600" dirty="0" smtClean="0">
                <a:latin typeface="Myriad Pro" pitchFamily="34" charset="0"/>
              </a:rPr>
              <a:t>hôpitaux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Myriad Pro" pitchFamily="34" charset="0"/>
              </a:rPr>
              <a:t>Surveillance des infections nosocomiales 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Myriad Pro" pitchFamily="34" charset="0"/>
              </a:rPr>
              <a:t>Comparaison </a:t>
            </a:r>
            <a:r>
              <a:rPr lang="fr-FR" sz="1600" dirty="0">
                <a:latin typeface="Myriad Pro" pitchFamily="34" charset="0"/>
              </a:rPr>
              <a:t>des données au niveau national et dans le monde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>
                <a:latin typeface="Myriad Pro" pitchFamily="34" charset="0"/>
              </a:rPr>
              <a:t>Identification de cibles afin d’améliorer la prescription d’antibiotiques</a:t>
            </a:r>
          </a:p>
          <a:p>
            <a:endParaRPr lang="fr-FR" sz="1600" dirty="0">
              <a:latin typeface="Myriad Pro" pitchFamily="34" charset="0"/>
            </a:endParaRPr>
          </a:p>
          <a:p>
            <a:r>
              <a:rPr lang="fr-FR" sz="1600" b="1" dirty="0">
                <a:solidFill>
                  <a:srgbClr val="00B050"/>
                </a:solidFill>
                <a:latin typeface="Myriad Pro" pitchFamily="34" charset="0"/>
              </a:rPr>
              <a:t>Pourquoi ?</a:t>
            </a:r>
            <a:endParaRPr lang="fr-FR" sz="1600" dirty="0">
              <a:solidFill>
                <a:srgbClr val="00B050"/>
              </a:solidFill>
              <a:latin typeface="Myriad Pro" pitchFamily="34" charset="0"/>
            </a:endParaRP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Myriad Pro" pitchFamily="34" charset="0"/>
              </a:rPr>
              <a:t>Combattre </a:t>
            </a:r>
            <a:r>
              <a:rPr lang="fr-FR" sz="1600" dirty="0">
                <a:latin typeface="Myriad Pro" pitchFamily="34" charset="0"/>
              </a:rPr>
              <a:t>la résistance antibiotique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>
                <a:latin typeface="Myriad Pro" pitchFamily="34" charset="0"/>
              </a:rPr>
              <a:t>Amélioration de l’usage des antibiotiques pour des patients en meilleure </a:t>
            </a:r>
            <a:r>
              <a:rPr lang="fr-FR" sz="1600" dirty="0" smtClean="0">
                <a:latin typeface="Myriad Pro" pitchFamily="34" charset="0"/>
              </a:rPr>
              <a:t>santé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>
                <a:latin typeface="Myriad Pro" pitchFamily="34" charset="0"/>
              </a:rPr>
              <a:t>Amélioration continue de la qualité des soins de </a:t>
            </a:r>
            <a:r>
              <a:rPr lang="fr-FR" sz="1600" dirty="0" smtClean="0">
                <a:latin typeface="Myriad Pro" pitchFamily="34" charset="0"/>
              </a:rPr>
              <a:t>santé</a:t>
            </a:r>
            <a:endParaRPr lang="fr-FR" sz="16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966" y="6480770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chemeClr val="bg1"/>
                </a:solidFill>
              </a:rPr>
              <a:t>Personne de contact</a:t>
            </a:r>
            <a:r>
              <a:rPr lang="fr-BE" sz="1400" dirty="0">
                <a:solidFill>
                  <a:schemeClr val="bg1"/>
                </a:solidFill>
              </a:rPr>
              <a:t>: “insérez votre nom et/ou département”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32262" y="1152178"/>
            <a:ext cx="7089507" cy="11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1187" tIns="33865" rIns="51187" bIns="3386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fr-FR" altLang="nl-BE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Adobe Fan Heiti Std B"/>
                <a:cs typeface="Arial" panose="020B0604020202020204" pitchFamily="34" charset="0"/>
              </a:rPr>
              <a:t>Cet hôpital participe à</a:t>
            </a:r>
            <a:r>
              <a:rPr lang="fr-FR" altLang="nl-BE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l'étude mondiale </a:t>
            </a:r>
            <a:r>
              <a:rPr lang="fr-BE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prévalence ponctuelle sur l'usage des antibiotiques et la résistance dans les hôpitaux</a:t>
            </a:r>
            <a:endParaRPr lang="en-US" altLang="nl-BE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Adobe Fan Heiti Std B"/>
              <a:cs typeface="Arial" panose="020B0604020202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787608D-68CB-9D40-9118-8E6A2E17D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4" y="2385735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3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99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Fan Heiti Std B</vt:lpstr>
      <vt:lpstr>Arial</vt:lpstr>
      <vt:lpstr>Calibri</vt:lpstr>
      <vt:lpstr>Myriad Pro</vt:lpstr>
      <vt:lpstr>Wingdings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Versporten</dc:creator>
  <cp:lastModifiedBy>Ann Versporten</cp:lastModifiedBy>
  <cp:revision>111</cp:revision>
  <cp:lastPrinted>2014-09-01T12:24:26Z</cp:lastPrinted>
  <dcterms:created xsi:type="dcterms:W3CDTF">2014-04-08T12:43:44Z</dcterms:created>
  <dcterms:modified xsi:type="dcterms:W3CDTF">2020-10-27T10:48:36Z</dcterms:modified>
</cp:coreProperties>
</file>