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0440988" cy="7200900"/>
  <p:notesSz cx="6797675" cy="9928225"/>
  <p:defaultTextStyle>
    <a:defPPr>
      <a:defRPr lang="nl-BE"/>
    </a:defPPr>
    <a:lvl1pPr marL="0" algn="l" defTabSz="100791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3955" algn="l" defTabSz="100791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07910" algn="l" defTabSz="100791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11865" algn="l" defTabSz="100791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15820" algn="l" defTabSz="100791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19776" algn="l" defTabSz="100791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23730" algn="l" defTabSz="100791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27686" algn="l" defTabSz="100791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31641" algn="l" defTabSz="100791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8">
          <p15:clr>
            <a:srgbClr val="A4A3A4"/>
          </p15:clr>
        </p15:guide>
        <p15:guide id="2" pos="328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409CAE"/>
    <a:srgbClr val="99D2D5"/>
    <a:srgbClr val="63B5C5"/>
    <a:srgbClr val="8ECAD5"/>
    <a:srgbClr val="3E72B8"/>
    <a:srgbClr val="CCFFFF"/>
    <a:srgbClr val="D4FAFC"/>
    <a:srgbClr val="EDFFD1"/>
    <a:srgbClr val="F9FC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2" autoAdjust="0"/>
    <p:restoredTop sz="94681" autoAdjust="0"/>
  </p:normalViewPr>
  <p:slideViewPr>
    <p:cSldViewPr>
      <p:cViewPr varScale="1">
        <p:scale>
          <a:sx n="79" d="100"/>
          <a:sy n="79" d="100"/>
        </p:scale>
        <p:origin x="1253" y="77"/>
      </p:cViewPr>
      <p:guideLst>
        <p:guide orient="horz" pos="2268"/>
        <p:guide pos="328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3437D0-9877-4851-A7CE-EDA896E964F9}" type="datetimeFigureOut">
              <a:rPr lang="en-GB" smtClean="0"/>
              <a:t>27/10/2020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0088" y="744538"/>
            <a:ext cx="53975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7D6F04-2D3E-49F2-BFE3-2DB736EE34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573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0791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3955" algn="l" defTabSz="100791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07910" algn="l" defTabSz="100791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11865" algn="l" defTabSz="100791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15820" algn="l" defTabSz="100791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19776" algn="l" defTabSz="100791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23730" algn="l" defTabSz="100791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27686" algn="l" defTabSz="100791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31641" algn="l" defTabSz="100791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0088" y="744538"/>
            <a:ext cx="53975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7D6F04-2D3E-49F2-BFE3-2DB736EE34A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5853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6E72C-CF69-4C60-96DF-737A3D5799B0}" type="datetimeFigureOut">
              <a:rPr lang="en-GB" smtClean="0"/>
              <a:t>27/10/2020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3D4D0-0186-4E8C-88F5-38A68F17E91B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EE0AD06-C675-134E-983A-0B0C04AB22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" y="6350"/>
            <a:ext cx="10439400" cy="718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461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77286" y="385049"/>
            <a:ext cx="1761918" cy="81910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1538" y="385049"/>
            <a:ext cx="5111735" cy="8191024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6E72C-CF69-4C60-96DF-737A3D5799B0}" type="datetimeFigureOut">
              <a:rPr lang="en-GB" smtClean="0"/>
              <a:t>27/10/2020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3D4D0-0186-4E8C-88F5-38A68F17E91B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75500B07-AE80-954F-8DFC-CEBC605AA8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" y="6350"/>
            <a:ext cx="10439400" cy="718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995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266D4277-B4A8-2647-9514-F2992BDA8D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" y="6350"/>
            <a:ext cx="10439400" cy="718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814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1538" y="2240281"/>
            <a:ext cx="3436825" cy="6335793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02380" y="2240281"/>
            <a:ext cx="3436825" cy="6335793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6E72C-CF69-4C60-96DF-737A3D5799B0}" type="datetimeFigureOut">
              <a:rPr lang="en-GB" smtClean="0"/>
              <a:t>27/10/2020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3D4D0-0186-4E8C-88F5-38A68F17E91B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53F17D1E-D59C-0F49-8D28-26BFEC0AC8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" y="6350"/>
            <a:ext cx="10439400" cy="718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813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050" y="288370"/>
            <a:ext cx="9396889" cy="12001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2050" y="1611869"/>
            <a:ext cx="4613250" cy="671750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55" indent="0">
              <a:buNone/>
              <a:defRPr sz="2200" b="1"/>
            </a:lvl2pPr>
            <a:lvl3pPr marL="1007910" indent="0">
              <a:buNone/>
              <a:defRPr sz="2000" b="1"/>
            </a:lvl3pPr>
            <a:lvl4pPr marL="1511865" indent="0">
              <a:buNone/>
              <a:defRPr sz="1800" b="1"/>
            </a:lvl4pPr>
            <a:lvl5pPr marL="2015820" indent="0">
              <a:buNone/>
              <a:defRPr sz="1800" b="1"/>
            </a:lvl5pPr>
            <a:lvl6pPr marL="2519776" indent="0">
              <a:buNone/>
              <a:defRPr sz="1800" b="1"/>
            </a:lvl6pPr>
            <a:lvl7pPr marL="3023730" indent="0">
              <a:buNone/>
              <a:defRPr sz="1800" b="1"/>
            </a:lvl7pPr>
            <a:lvl8pPr marL="3527686" indent="0">
              <a:buNone/>
              <a:defRPr sz="1800" b="1"/>
            </a:lvl8pPr>
            <a:lvl9pPr marL="4031641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050" y="2283619"/>
            <a:ext cx="4613250" cy="414885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03878" y="1611869"/>
            <a:ext cx="4615062" cy="671750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55" indent="0">
              <a:buNone/>
              <a:defRPr sz="2200" b="1"/>
            </a:lvl2pPr>
            <a:lvl3pPr marL="1007910" indent="0">
              <a:buNone/>
              <a:defRPr sz="2000" b="1"/>
            </a:lvl3pPr>
            <a:lvl4pPr marL="1511865" indent="0">
              <a:buNone/>
              <a:defRPr sz="1800" b="1"/>
            </a:lvl4pPr>
            <a:lvl5pPr marL="2015820" indent="0">
              <a:buNone/>
              <a:defRPr sz="1800" b="1"/>
            </a:lvl5pPr>
            <a:lvl6pPr marL="2519776" indent="0">
              <a:buNone/>
              <a:defRPr sz="1800" b="1"/>
            </a:lvl6pPr>
            <a:lvl7pPr marL="3023730" indent="0">
              <a:buNone/>
              <a:defRPr sz="1800" b="1"/>
            </a:lvl7pPr>
            <a:lvl8pPr marL="3527686" indent="0">
              <a:buNone/>
              <a:defRPr sz="1800" b="1"/>
            </a:lvl8pPr>
            <a:lvl9pPr marL="4031641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03878" y="2283619"/>
            <a:ext cx="4615062" cy="414885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6E72C-CF69-4C60-96DF-737A3D5799B0}" type="datetimeFigureOut">
              <a:rPr lang="en-GB" smtClean="0"/>
              <a:t>27/10/2020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3D4D0-0186-4E8C-88F5-38A68F17E91B}" type="slidenum">
              <a:rPr lang="en-GB" smtClean="0"/>
              <a:t>‹#›</a:t>
            </a:fld>
            <a:endParaRPr lang="en-GB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48B85575-2DEA-A94A-B4E0-A4BE90E743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" y="6350"/>
            <a:ext cx="10439400" cy="718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317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6E72C-CF69-4C60-96DF-737A3D5799B0}" type="datetimeFigureOut">
              <a:rPr lang="en-GB" smtClean="0"/>
              <a:t>27/10/2020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3D4D0-0186-4E8C-88F5-38A68F17E91B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1B751A0A-462F-2F40-BEE7-6D58DEC7B3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" y="6350"/>
            <a:ext cx="10439400" cy="718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464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6E72C-CF69-4C60-96DF-737A3D5799B0}" type="datetimeFigureOut">
              <a:rPr lang="en-GB" smtClean="0"/>
              <a:t>27/10/2020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3D4D0-0186-4E8C-88F5-38A68F17E91B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7D803C89-7633-CA46-B838-F6B94C7E81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" y="6350"/>
            <a:ext cx="10439400" cy="718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16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050" y="286703"/>
            <a:ext cx="3435013" cy="1220152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2137" y="286704"/>
            <a:ext cx="5836803" cy="6145769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2050" y="1506856"/>
            <a:ext cx="3435013" cy="4925616"/>
          </a:xfrm>
        </p:spPr>
        <p:txBody>
          <a:bodyPr/>
          <a:lstStyle>
            <a:lvl1pPr marL="0" indent="0">
              <a:buNone/>
              <a:defRPr sz="1600"/>
            </a:lvl1pPr>
            <a:lvl2pPr marL="503955" indent="0">
              <a:buNone/>
              <a:defRPr sz="1300"/>
            </a:lvl2pPr>
            <a:lvl3pPr marL="1007910" indent="0">
              <a:buNone/>
              <a:defRPr sz="1100"/>
            </a:lvl3pPr>
            <a:lvl4pPr marL="1511865" indent="0">
              <a:buNone/>
              <a:defRPr sz="1000"/>
            </a:lvl4pPr>
            <a:lvl5pPr marL="2015820" indent="0">
              <a:buNone/>
              <a:defRPr sz="1000"/>
            </a:lvl5pPr>
            <a:lvl6pPr marL="2519776" indent="0">
              <a:buNone/>
              <a:defRPr sz="1000"/>
            </a:lvl6pPr>
            <a:lvl7pPr marL="3023730" indent="0">
              <a:buNone/>
              <a:defRPr sz="1000"/>
            </a:lvl7pPr>
            <a:lvl8pPr marL="3527686" indent="0">
              <a:buNone/>
              <a:defRPr sz="1000"/>
            </a:lvl8pPr>
            <a:lvl9pPr marL="4031641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6E72C-CF69-4C60-96DF-737A3D5799B0}" type="datetimeFigureOut">
              <a:rPr lang="en-GB" smtClean="0"/>
              <a:t>27/10/2020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3D4D0-0186-4E8C-88F5-38A68F17E91B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BD352324-1137-8641-A7F6-CF829B8346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" y="6350"/>
            <a:ext cx="10439400" cy="718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003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6507" y="5040631"/>
            <a:ext cx="6264593" cy="59507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46507" y="643414"/>
            <a:ext cx="6264593" cy="4320540"/>
          </a:xfrm>
        </p:spPr>
        <p:txBody>
          <a:bodyPr/>
          <a:lstStyle>
            <a:lvl1pPr marL="0" indent="0">
              <a:buNone/>
              <a:defRPr sz="3500"/>
            </a:lvl1pPr>
            <a:lvl2pPr marL="503955" indent="0">
              <a:buNone/>
              <a:defRPr sz="3100"/>
            </a:lvl2pPr>
            <a:lvl3pPr marL="1007910" indent="0">
              <a:buNone/>
              <a:defRPr sz="2600"/>
            </a:lvl3pPr>
            <a:lvl4pPr marL="1511865" indent="0">
              <a:buNone/>
              <a:defRPr sz="2200"/>
            </a:lvl4pPr>
            <a:lvl5pPr marL="2015820" indent="0">
              <a:buNone/>
              <a:defRPr sz="2200"/>
            </a:lvl5pPr>
            <a:lvl6pPr marL="2519776" indent="0">
              <a:buNone/>
              <a:defRPr sz="2200"/>
            </a:lvl6pPr>
            <a:lvl7pPr marL="3023730" indent="0">
              <a:buNone/>
              <a:defRPr sz="2200"/>
            </a:lvl7pPr>
            <a:lvl8pPr marL="3527686" indent="0">
              <a:buNone/>
              <a:defRPr sz="2200"/>
            </a:lvl8pPr>
            <a:lvl9pPr marL="4031641" indent="0">
              <a:buNone/>
              <a:defRPr sz="22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46507" y="5635706"/>
            <a:ext cx="6264593" cy="845105"/>
          </a:xfrm>
        </p:spPr>
        <p:txBody>
          <a:bodyPr/>
          <a:lstStyle>
            <a:lvl1pPr marL="0" indent="0">
              <a:buNone/>
              <a:defRPr sz="1600"/>
            </a:lvl1pPr>
            <a:lvl2pPr marL="503955" indent="0">
              <a:buNone/>
              <a:defRPr sz="1300"/>
            </a:lvl2pPr>
            <a:lvl3pPr marL="1007910" indent="0">
              <a:buNone/>
              <a:defRPr sz="1100"/>
            </a:lvl3pPr>
            <a:lvl4pPr marL="1511865" indent="0">
              <a:buNone/>
              <a:defRPr sz="1000"/>
            </a:lvl4pPr>
            <a:lvl5pPr marL="2015820" indent="0">
              <a:buNone/>
              <a:defRPr sz="1000"/>
            </a:lvl5pPr>
            <a:lvl6pPr marL="2519776" indent="0">
              <a:buNone/>
              <a:defRPr sz="1000"/>
            </a:lvl6pPr>
            <a:lvl7pPr marL="3023730" indent="0">
              <a:buNone/>
              <a:defRPr sz="1000"/>
            </a:lvl7pPr>
            <a:lvl8pPr marL="3527686" indent="0">
              <a:buNone/>
              <a:defRPr sz="1000"/>
            </a:lvl8pPr>
            <a:lvl9pPr marL="4031641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6E72C-CF69-4C60-96DF-737A3D5799B0}" type="datetimeFigureOut">
              <a:rPr lang="en-GB" smtClean="0"/>
              <a:t>27/10/2020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3D4D0-0186-4E8C-88F5-38A68F17E91B}" type="slidenum">
              <a:rPr lang="en-GB" smtClean="0"/>
              <a:t>‹#›</a:t>
            </a:fld>
            <a:endParaRPr lang="en-GB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E08220B9-06E4-0742-AE85-3AE352DB50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" y="6350"/>
            <a:ext cx="10439400" cy="718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026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6E72C-CF69-4C60-96DF-737A3D5799B0}" type="datetimeFigureOut">
              <a:rPr lang="en-GB" smtClean="0"/>
              <a:t>27/10/2020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3D4D0-0186-4E8C-88F5-38A68F17E91B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CD4DEB86-8779-1647-9415-AD8DEADC52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" y="6350"/>
            <a:ext cx="10439400" cy="718820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4661B22D-0358-B140-B9C8-B8C8F6CCEA0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" y="6350"/>
            <a:ext cx="10439400" cy="718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06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2050" y="288370"/>
            <a:ext cx="9396889" cy="1200150"/>
          </a:xfrm>
          <a:prstGeom prst="rect">
            <a:avLst/>
          </a:prstGeom>
        </p:spPr>
        <p:txBody>
          <a:bodyPr vert="horz" lIns="100791" tIns="50396" rIns="100791" bIns="50396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2050" y="1680212"/>
            <a:ext cx="9396889" cy="4752261"/>
          </a:xfrm>
          <a:prstGeom prst="rect">
            <a:avLst/>
          </a:prstGeom>
        </p:spPr>
        <p:txBody>
          <a:bodyPr vert="horz" lIns="100791" tIns="50396" rIns="100791" bIns="5039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22049" y="6674169"/>
            <a:ext cx="2436231" cy="383381"/>
          </a:xfrm>
          <a:prstGeom prst="rect">
            <a:avLst/>
          </a:prstGeom>
        </p:spPr>
        <p:txBody>
          <a:bodyPr vert="horz" lIns="100791" tIns="50396" rIns="100791" bIns="50396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6E72C-CF69-4C60-96DF-737A3D5799B0}" type="datetimeFigureOut">
              <a:rPr lang="en-GB" smtClean="0"/>
              <a:t>27/10/2020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67338" y="6674169"/>
            <a:ext cx="3306313" cy="383381"/>
          </a:xfrm>
          <a:prstGeom prst="rect">
            <a:avLst/>
          </a:prstGeom>
        </p:spPr>
        <p:txBody>
          <a:bodyPr vert="horz" lIns="100791" tIns="50396" rIns="100791" bIns="50396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82708" y="6674169"/>
            <a:ext cx="2436231" cy="383381"/>
          </a:xfrm>
          <a:prstGeom prst="rect">
            <a:avLst/>
          </a:prstGeom>
        </p:spPr>
        <p:txBody>
          <a:bodyPr vert="horz" lIns="100791" tIns="50396" rIns="100791" bIns="50396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3D4D0-0186-4E8C-88F5-38A68F17E9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5144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2" r:id="rId3"/>
    <p:sldLayoutId id="2147483653" r:id="rId4"/>
    <p:sldLayoutId id="2147483655" r:id="rId5"/>
    <p:sldLayoutId id="2147483654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ctr" defTabSz="100791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7966" indent="-377966" algn="l" defTabSz="1007910" rtl="0" eaLnBrk="1" latinLnBrk="0" hangingPunct="1">
        <a:spcBef>
          <a:spcPct val="20000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8927" indent="-314972" algn="l" defTabSz="1007910" rtl="0" eaLnBrk="1" latinLnBrk="0" hangingPunct="1">
        <a:spcBef>
          <a:spcPct val="20000"/>
        </a:spcBef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59888" indent="-251978" algn="l" defTabSz="10079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843" indent="-251978" algn="l" defTabSz="1007910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7798" indent="-251978" algn="l" defTabSz="1007910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71753" indent="-251978" algn="l" defTabSz="10079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5708" indent="-251978" algn="l" defTabSz="10079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9663" indent="-251978" algn="l" defTabSz="10079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3618" indent="-251978" algn="l" defTabSz="10079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10079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55" algn="l" defTabSz="10079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10" algn="l" defTabSz="10079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865" algn="l" defTabSz="10079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20" algn="l" defTabSz="10079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776" algn="l" defTabSz="10079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730" algn="l" defTabSz="10079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686" algn="l" defTabSz="10079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641" algn="l" defTabSz="10079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50321" y="2601044"/>
            <a:ext cx="6081395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GB" sz="1800" b="1" dirty="0">
                <a:solidFill>
                  <a:srgbClr val="00B050"/>
                </a:solidFill>
                <a:latin typeface="Helvetica" pitchFamily="2" charset="0"/>
              </a:rPr>
              <a:t>What is it all about ?</a:t>
            </a:r>
          </a:p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GB" sz="1800" dirty="0">
                <a:solidFill>
                  <a:srgbClr val="002060"/>
                </a:solidFill>
                <a:latin typeface="Helvetica" pitchFamily="2" charset="0"/>
              </a:rPr>
              <a:t>Data collection on antibiotic prescription patterns and resistance in the </a:t>
            </a:r>
            <a:r>
              <a:rPr lang="en-GB" sz="1800" dirty="0" smtClean="0">
                <a:solidFill>
                  <a:srgbClr val="002060"/>
                </a:solidFill>
                <a:latin typeface="Helvetica" pitchFamily="2" charset="0"/>
              </a:rPr>
              <a:t>hospital</a:t>
            </a:r>
          </a:p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GB" sz="1800" dirty="0" smtClean="0">
                <a:solidFill>
                  <a:srgbClr val="002060"/>
                </a:solidFill>
                <a:latin typeface="Helvetica" pitchFamily="2" charset="0"/>
              </a:rPr>
              <a:t>Surveillance of nosocomial infections</a:t>
            </a:r>
            <a:endParaRPr lang="en-GB" sz="1800" dirty="0">
              <a:solidFill>
                <a:srgbClr val="002060"/>
              </a:solidFill>
              <a:latin typeface="Helvetica" pitchFamily="2" charset="0"/>
            </a:endParaRPr>
          </a:p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GB" sz="1800" dirty="0">
                <a:solidFill>
                  <a:srgbClr val="002060"/>
                </a:solidFill>
                <a:latin typeface="Helvetica" pitchFamily="2" charset="0"/>
              </a:rPr>
              <a:t>Compare data nationally and worldwide</a:t>
            </a:r>
          </a:p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GB" sz="1800" dirty="0">
                <a:solidFill>
                  <a:srgbClr val="002060"/>
                </a:solidFill>
                <a:latin typeface="Helvetica" pitchFamily="2" charset="0"/>
              </a:rPr>
              <a:t>Identify targets to improve antibiotic prescribing </a:t>
            </a:r>
          </a:p>
          <a:p>
            <a:pPr>
              <a:lnSpc>
                <a:spcPct val="150000"/>
              </a:lnSpc>
              <a:spcAft>
                <a:spcPts val="300"/>
              </a:spcAft>
            </a:pPr>
            <a:r>
              <a:rPr lang="en-GB" sz="1800" b="1" dirty="0">
                <a:solidFill>
                  <a:srgbClr val="00B050"/>
                </a:solidFill>
                <a:latin typeface="Helvetica" pitchFamily="2" charset="0"/>
              </a:rPr>
              <a:t>Why?</a:t>
            </a:r>
            <a:endParaRPr lang="en-GB" sz="1800" dirty="0">
              <a:solidFill>
                <a:srgbClr val="00B050"/>
              </a:solidFill>
              <a:latin typeface="Helvetica" pitchFamily="2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1800" dirty="0">
                <a:solidFill>
                  <a:srgbClr val="002060"/>
                </a:solidFill>
                <a:latin typeface="Helvetica" pitchFamily="2" charset="0"/>
              </a:rPr>
              <a:t>Continually improve healthcare quality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1800" dirty="0">
                <a:solidFill>
                  <a:srgbClr val="002060"/>
                </a:solidFill>
                <a:latin typeface="Helvetica" pitchFamily="2" charset="0"/>
              </a:rPr>
              <a:t>Improve antibiotic use for better patient health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1800" dirty="0">
                <a:solidFill>
                  <a:srgbClr val="002060"/>
                </a:solidFill>
                <a:latin typeface="Helvetica" pitchFamily="2" charset="0"/>
              </a:rPr>
              <a:t>Combat antibiotic resistance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92102" y="6502256"/>
            <a:ext cx="74888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  <a:latin typeface="Helvetica" pitchFamily="2" charset="0"/>
              </a:rPr>
              <a:t>Contact person: “enter name and/or department”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708326" y="1224186"/>
            <a:ext cx="6513443" cy="117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51187" tIns="33865" rIns="51187" bIns="33865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5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31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064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064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064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064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nl-BE" sz="2400" dirty="0">
                <a:solidFill>
                  <a:srgbClr val="254061"/>
                </a:solidFill>
                <a:latin typeface="Helvetica" pitchFamily="2" charset="0"/>
                <a:ea typeface="Adobe Fan Heiti Std B"/>
                <a:cs typeface="Adobe Fan Heiti Std B"/>
              </a:rPr>
              <a:t>This hospital is participating in</a:t>
            </a:r>
            <a:r>
              <a:rPr lang="nl-BE" altLang="nl-BE" sz="2400" dirty="0">
                <a:solidFill>
                  <a:srgbClr val="254061"/>
                </a:solidFill>
                <a:latin typeface="Helvetica" pitchFamily="2" charset="0"/>
                <a:ea typeface="Adobe Fan Heiti Std B"/>
                <a:cs typeface="Adobe Fan Heiti Std B"/>
              </a:rPr>
              <a:t> the </a:t>
            </a:r>
            <a:r>
              <a:rPr lang="nl-BE" altLang="nl-BE" sz="2400" b="1" dirty="0">
                <a:solidFill>
                  <a:srgbClr val="254061"/>
                </a:solidFill>
                <a:latin typeface="Helvetica" pitchFamily="2" charset="0"/>
                <a:ea typeface="Adobe Fan Heiti Std B"/>
                <a:cs typeface="Adobe Fan Heiti Std B"/>
              </a:rPr>
              <a:t>worldwide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l-BE" sz="2400" b="1" dirty="0">
                <a:solidFill>
                  <a:srgbClr val="00B050"/>
                </a:solidFill>
                <a:latin typeface="Helvetica" pitchFamily="2" charset="0"/>
              </a:rPr>
              <a:t>‘GLOBAL POINT PREVALENCE SURVEY’ </a:t>
            </a:r>
            <a:r>
              <a:rPr lang="en-US" altLang="nl-BE" sz="2400" dirty="0">
                <a:solidFill>
                  <a:srgbClr val="254061"/>
                </a:solidFill>
                <a:latin typeface="Helvetica" pitchFamily="2" charset="0"/>
                <a:ea typeface="Adobe Fan Heiti Std B"/>
                <a:cs typeface="Adobe Fan Heiti Std B"/>
              </a:rPr>
              <a:t/>
            </a:r>
            <a:br>
              <a:rPr lang="en-US" altLang="nl-BE" sz="2400" dirty="0">
                <a:solidFill>
                  <a:srgbClr val="254061"/>
                </a:solidFill>
                <a:latin typeface="Helvetica" pitchFamily="2" charset="0"/>
                <a:ea typeface="Adobe Fan Heiti Std B"/>
                <a:cs typeface="Adobe Fan Heiti Std B"/>
              </a:rPr>
            </a:br>
            <a:r>
              <a:rPr lang="en-US" altLang="nl-BE" sz="2400" dirty="0">
                <a:solidFill>
                  <a:srgbClr val="254061"/>
                </a:solidFill>
                <a:latin typeface="Helvetica" pitchFamily="2" charset="0"/>
                <a:ea typeface="Adobe Fan Heiti Std B"/>
                <a:cs typeface="Adobe Fan Heiti Std B"/>
              </a:rPr>
              <a:t>on Antibiotic Consumption and Resistance </a:t>
            </a: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F787608D-68CB-9D40-9118-8E6A2E17DA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34" y="1800250"/>
            <a:ext cx="3672408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6381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1034</TotalTime>
  <Words>77</Words>
  <Application>Microsoft Office PowerPoint</Application>
  <PresentationFormat>Custom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Adobe Fan Heiti Std B</vt:lpstr>
      <vt:lpstr>Arial</vt:lpstr>
      <vt:lpstr>Calibri</vt:lpstr>
      <vt:lpstr>Helvetica</vt:lpstr>
      <vt:lpstr>Wingdings</vt:lpstr>
      <vt:lpstr>Office Theme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 Versporten</dc:creator>
  <cp:lastModifiedBy>Ann Versporten</cp:lastModifiedBy>
  <cp:revision>110</cp:revision>
  <cp:lastPrinted>2014-09-01T12:24:26Z</cp:lastPrinted>
  <dcterms:created xsi:type="dcterms:W3CDTF">2014-04-08T12:43:44Z</dcterms:created>
  <dcterms:modified xsi:type="dcterms:W3CDTF">2020-10-27T11:03:40Z</dcterms:modified>
</cp:coreProperties>
</file>