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440988" cy="7200900"/>
  <p:notesSz cx="6797675" cy="9928225"/>
  <p:defaultTextStyle>
    <a:defPPr>
      <a:defRPr lang="nl-BE"/>
    </a:defPPr>
    <a:lvl1pPr marL="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55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1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865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2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776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73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686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641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9CAE"/>
    <a:srgbClr val="99D2D5"/>
    <a:srgbClr val="63B5C5"/>
    <a:srgbClr val="8ECAD5"/>
    <a:srgbClr val="3E72B8"/>
    <a:srgbClr val="CCFFFF"/>
    <a:srgbClr val="D4FAFC"/>
    <a:srgbClr val="EDFFD1"/>
    <a:srgbClr val="F9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81" autoAdjust="0"/>
  </p:normalViewPr>
  <p:slideViewPr>
    <p:cSldViewPr>
      <p:cViewPr varScale="1">
        <p:scale>
          <a:sx n="79" d="100"/>
          <a:sy n="79" d="100"/>
        </p:scale>
        <p:origin x="1253" y="77"/>
      </p:cViewPr>
      <p:guideLst>
        <p:guide orient="horz" pos="2268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437D0-9877-4851-A7CE-EDA896E964F9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744538"/>
            <a:ext cx="53975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D6F04-2D3E-49F2-BFE3-2DB736EE3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955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791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865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582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9776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373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7686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1641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44538"/>
            <a:ext cx="53975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6F04-2D3E-49F2-BFE3-2DB736EE34A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85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1E1DA89-71DB-EE44-9FD0-5A5D61FB05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1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791" tIns="50396" rIns="100791" bIns="5039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50" y="1680212"/>
            <a:ext cx="9396889" cy="4752261"/>
          </a:xfrm>
          <a:prstGeom prst="rect">
            <a:avLst/>
          </a:prstGeom>
        </p:spPr>
        <p:txBody>
          <a:bodyPr vert="horz" lIns="100791" tIns="50396" rIns="100791" bIns="503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2049" y="6674169"/>
            <a:ext cx="2436231" cy="383381"/>
          </a:xfrm>
          <a:prstGeom prst="rect">
            <a:avLst/>
          </a:prstGeom>
        </p:spPr>
        <p:txBody>
          <a:bodyPr vert="horz" lIns="100791" tIns="50396" rIns="100791" bIns="5039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7338" y="6674169"/>
            <a:ext cx="3306313" cy="383381"/>
          </a:xfrm>
          <a:prstGeom prst="rect">
            <a:avLst/>
          </a:prstGeom>
        </p:spPr>
        <p:txBody>
          <a:bodyPr vert="horz" lIns="100791" tIns="50396" rIns="100791" bIns="5039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2708" y="6674169"/>
            <a:ext cx="2436231" cy="383381"/>
          </a:xfrm>
          <a:prstGeom prst="rect">
            <a:avLst/>
          </a:prstGeom>
        </p:spPr>
        <p:txBody>
          <a:bodyPr vert="horz" lIns="100791" tIns="50396" rIns="100791" bIns="5039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4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00791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66" indent="-377966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27" indent="-314972" algn="l" defTabSz="10079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88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843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79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753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70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663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61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55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1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865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2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776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73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686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641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7791" y="2750235"/>
            <a:ext cx="5286479" cy="298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650" b="1" dirty="0">
                <a:solidFill>
                  <a:srgbClr val="00B050"/>
                </a:solidFill>
                <a:latin typeface="Helvetica" pitchFamily="2" charset="0"/>
              </a:rPr>
              <a:t>What is it all about ?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650" dirty="0">
                <a:solidFill>
                  <a:srgbClr val="002060"/>
                </a:solidFill>
                <a:latin typeface="Helvetica" pitchFamily="2" charset="0"/>
              </a:rPr>
              <a:t>Data collection on antibiotic prescription patterns and resistance in the </a:t>
            </a:r>
            <a:r>
              <a:rPr lang="en-GB" sz="1650" dirty="0" smtClean="0">
                <a:solidFill>
                  <a:srgbClr val="002060"/>
                </a:solidFill>
                <a:latin typeface="Helvetica" pitchFamily="2" charset="0"/>
              </a:rPr>
              <a:t>hospital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650" dirty="0" smtClean="0">
                <a:solidFill>
                  <a:srgbClr val="002060"/>
                </a:solidFill>
                <a:latin typeface="Helvetica" pitchFamily="2" charset="0"/>
              </a:rPr>
              <a:t>Surveillance of nosocomial infections</a:t>
            </a:r>
            <a:endParaRPr lang="en-GB" sz="1650" dirty="0">
              <a:solidFill>
                <a:srgbClr val="002060"/>
              </a:solidFill>
              <a:latin typeface="Helvetica" pitchFamily="2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650" dirty="0">
                <a:solidFill>
                  <a:srgbClr val="002060"/>
                </a:solidFill>
                <a:latin typeface="Helvetica" pitchFamily="2" charset="0"/>
              </a:rPr>
              <a:t>Compare data nationally and worldwide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650" dirty="0">
                <a:solidFill>
                  <a:srgbClr val="002060"/>
                </a:solidFill>
                <a:latin typeface="Helvetica" pitchFamily="2" charset="0"/>
              </a:rPr>
              <a:t>Identify targets to improve antibiotic prescribing 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GB" sz="1650" b="1" dirty="0">
                <a:solidFill>
                  <a:srgbClr val="00B050"/>
                </a:solidFill>
                <a:latin typeface="Helvetica" pitchFamily="2" charset="0"/>
              </a:rPr>
              <a:t>Why?</a:t>
            </a:r>
            <a:endParaRPr lang="en-GB" sz="1650" dirty="0">
              <a:solidFill>
                <a:srgbClr val="00B050"/>
              </a:solidFill>
              <a:latin typeface="Helvetica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50" dirty="0">
                <a:solidFill>
                  <a:srgbClr val="002060"/>
                </a:solidFill>
                <a:latin typeface="Helvetica" pitchFamily="2" charset="0"/>
              </a:rPr>
              <a:t>Continually improve healthcare quality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50" dirty="0">
                <a:solidFill>
                  <a:srgbClr val="002060"/>
                </a:solidFill>
                <a:latin typeface="Helvetica" pitchFamily="2" charset="0"/>
              </a:rPr>
              <a:t>Improve antibiotic use for better patient health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50" dirty="0">
                <a:solidFill>
                  <a:srgbClr val="002060"/>
                </a:solidFill>
                <a:latin typeface="Helvetica" pitchFamily="2" charset="0"/>
              </a:rPr>
              <a:t>Combat antibiotic resistance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7791" y="6066979"/>
            <a:ext cx="589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Helvetica" pitchFamily="2" charset="0"/>
              </a:rPr>
              <a:t>Contact person: “enter name and/or department”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64310" y="1246384"/>
            <a:ext cx="6513443" cy="11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1187" tIns="33865" rIns="51187" bIns="3386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BE" sz="2400" dirty="0">
                <a:solidFill>
                  <a:srgbClr val="254061"/>
                </a:solidFill>
                <a:latin typeface="Helvetica" pitchFamily="2" charset="0"/>
                <a:ea typeface="Adobe Fan Heiti Std B"/>
                <a:cs typeface="Adobe Fan Heiti Std B"/>
              </a:rPr>
              <a:t>This hospital is participating in</a:t>
            </a:r>
            <a:r>
              <a:rPr lang="nl-BE" altLang="nl-BE" sz="2400" dirty="0">
                <a:solidFill>
                  <a:srgbClr val="254061"/>
                </a:solidFill>
                <a:latin typeface="Helvetica" pitchFamily="2" charset="0"/>
                <a:ea typeface="Adobe Fan Heiti Std B"/>
                <a:cs typeface="Adobe Fan Heiti Std B"/>
              </a:rPr>
              <a:t> the </a:t>
            </a:r>
            <a:r>
              <a:rPr lang="nl-BE" altLang="nl-BE" sz="2400" b="1" dirty="0">
                <a:solidFill>
                  <a:srgbClr val="254061"/>
                </a:solidFill>
                <a:latin typeface="Helvetica" pitchFamily="2" charset="0"/>
                <a:ea typeface="Adobe Fan Heiti Std B"/>
                <a:cs typeface="Adobe Fan Heiti Std B"/>
              </a:rPr>
              <a:t>worldwide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BE" sz="2400" b="1" dirty="0">
                <a:solidFill>
                  <a:srgbClr val="00B050"/>
                </a:solidFill>
                <a:latin typeface="Helvetica" pitchFamily="2" charset="0"/>
              </a:rPr>
              <a:t>‘GLOBAL POINT PREVALENCE SURVEY’ </a:t>
            </a:r>
            <a:r>
              <a:rPr lang="en-US" altLang="nl-BE" sz="2400" dirty="0">
                <a:solidFill>
                  <a:srgbClr val="254061"/>
                </a:solidFill>
                <a:latin typeface="Helvetica" pitchFamily="2" charset="0"/>
                <a:ea typeface="Adobe Fan Heiti Std B"/>
                <a:cs typeface="Adobe Fan Heiti Std B"/>
              </a:rPr>
              <a:t/>
            </a:r>
            <a:br>
              <a:rPr lang="en-US" altLang="nl-BE" sz="2400" dirty="0">
                <a:solidFill>
                  <a:srgbClr val="254061"/>
                </a:solidFill>
                <a:latin typeface="Helvetica" pitchFamily="2" charset="0"/>
                <a:ea typeface="Adobe Fan Heiti Std B"/>
                <a:cs typeface="Adobe Fan Heiti Std B"/>
              </a:rPr>
            </a:br>
            <a:r>
              <a:rPr lang="en-US" altLang="nl-BE" sz="2400" dirty="0">
                <a:solidFill>
                  <a:srgbClr val="254061"/>
                </a:solidFill>
                <a:latin typeface="Helvetica" pitchFamily="2" charset="0"/>
                <a:ea typeface="Adobe Fan Heiti Std B"/>
                <a:cs typeface="Adobe Fan Heiti Std B"/>
              </a:rPr>
              <a:t>on Antibiotic Consumption and Resistance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787608D-68CB-9D40-9118-8E6A2E17D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" y="1728242"/>
            <a:ext cx="3852342" cy="385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3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77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Fan Heiti Std B</vt:lpstr>
      <vt:lpstr>Arial</vt:lpstr>
      <vt:lpstr>Calibri</vt:lpstr>
      <vt:lpstr>Helvetica</vt:lpstr>
      <vt:lpstr>Wingdings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Versporten</dc:creator>
  <cp:lastModifiedBy>Ann Versporten</cp:lastModifiedBy>
  <cp:revision>112</cp:revision>
  <cp:lastPrinted>2014-09-01T12:24:26Z</cp:lastPrinted>
  <dcterms:created xsi:type="dcterms:W3CDTF">2014-04-08T12:43:44Z</dcterms:created>
  <dcterms:modified xsi:type="dcterms:W3CDTF">2020-10-27T11:08:07Z</dcterms:modified>
</cp:coreProperties>
</file>