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0440988" cy="7200900"/>
  <p:notesSz cx="6797675" cy="9928225"/>
  <p:defaultTextStyle>
    <a:defPPr>
      <a:defRPr lang="nl-BE"/>
    </a:defPPr>
    <a:lvl1pPr marL="0" algn="l" defTabSz="10079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3955" algn="l" defTabSz="10079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07910" algn="l" defTabSz="10079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11865" algn="l" defTabSz="10079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15820" algn="l" defTabSz="10079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19776" algn="l" defTabSz="10079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23730" algn="l" defTabSz="10079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27686" algn="l" defTabSz="10079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31641" algn="l" defTabSz="10079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>
          <p15:clr>
            <a:srgbClr val="A4A3A4"/>
          </p15:clr>
        </p15:guide>
        <p15:guide id="2" pos="328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409CAE"/>
    <a:srgbClr val="99D2D5"/>
    <a:srgbClr val="63B5C5"/>
    <a:srgbClr val="8ECAD5"/>
    <a:srgbClr val="3E72B8"/>
    <a:srgbClr val="CCFFFF"/>
    <a:srgbClr val="D4FAFC"/>
    <a:srgbClr val="EDFFD1"/>
    <a:srgbClr val="F9FC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2" autoAdjust="0"/>
    <p:restoredTop sz="94681" autoAdjust="0"/>
  </p:normalViewPr>
  <p:slideViewPr>
    <p:cSldViewPr>
      <p:cViewPr varScale="1">
        <p:scale>
          <a:sx n="50" d="100"/>
          <a:sy n="50" d="100"/>
        </p:scale>
        <p:origin x="48" y="658"/>
      </p:cViewPr>
      <p:guideLst>
        <p:guide orient="horz" pos="2268"/>
        <p:guide pos="32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3437D0-9877-4851-A7CE-EDA896E964F9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0088" y="744538"/>
            <a:ext cx="53975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7D6F04-2D3E-49F2-BFE3-2DB736EE34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73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0791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3955" algn="l" defTabSz="100791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07910" algn="l" defTabSz="100791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11865" algn="l" defTabSz="100791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15820" algn="l" defTabSz="100791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19776" algn="l" defTabSz="100791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23730" algn="l" defTabSz="100791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27686" algn="l" defTabSz="100791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31641" algn="l" defTabSz="100791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0088" y="744538"/>
            <a:ext cx="53975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D6F04-2D3E-49F2-BFE3-2DB736EE34A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853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F1E1DA89-71DB-EE44-9FD0-5A5D61FB05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" y="6350"/>
            <a:ext cx="10439400" cy="718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814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2050" y="288370"/>
            <a:ext cx="9396889" cy="1200150"/>
          </a:xfrm>
          <a:prstGeom prst="rect">
            <a:avLst/>
          </a:prstGeom>
        </p:spPr>
        <p:txBody>
          <a:bodyPr vert="horz" lIns="100791" tIns="50396" rIns="100791" bIns="50396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2050" y="1680212"/>
            <a:ext cx="9396889" cy="4752261"/>
          </a:xfrm>
          <a:prstGeom prst="rect">
            <a:avLst/>
          </a:prstGeom>
        </p:spPr>
        <p:txBody>
          <a:bodyPr vert="horz" lIns="100791" tIns="50396" rIns="100791" bIns="5039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2049" y="6674169"/>
            <a:ext cx="2436231" cy="383381"/>
          </a:xfrm>
          <a:prstGeom prst="rect">
            <a:avLst/>
          </a:prstGeom>
        </p:spPr>
        <p:txBody>
          <a:bodyPr vert="horz" lIns="100791" tIns="50396" rIns="100791" bIns="50396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6E72C-CF69-4C60-96DF-737A3D5799B0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67338" y="6674169"/>
            <a:ext cx="3306313" cy="383381"/>
          </a:xfrm>
          <a:prstGeom prst="rect">
            <a:avLst/>
          </a:prstGeom>
        </p:spPr>
        <p:txBody>
          <a:bodyPr vert="horz" lIns="100791" tIns="50396" rIns="100791" bIns="50396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82708" y="6674169"/>
            <a:ext cx="2436231" cy="383381"/>
          </a:xfrm>
          <a:prstGeom prst="rect">
            <a:avLst/>
          </a:prstGeom>
        </p:spPr>
        <p:txBody>
          <a:bodyPr vert="horz" lIns="100791" tIns="50396" rIns="100791" bIns="50396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3D4D0-0186-4E8C-88F5-38A68F17E9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144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100791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66" indent="-377966" algn="l" defTabSz="1007910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8927" indent="-314972" algn="l" defTabSz="1007910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9888" indent="-251978" algn="l" defTabSz="10079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843" indent="-251978" algn="l" defTabSz="1007910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7798" indent="-251978" algn="l" defTabSz="1007910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1753" indent="-251978" algn="l" defTabSz="10079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708" indent="-251978" algn="l" defTabSz="10079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663" indent="-251978" algn="l" defTabSz="10079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618" indent="-251978" algn="l" defTabSz="10079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100791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55" algn="l" defTabSz="100791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10" algn="l" defTabSz="100791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865" algn="l" defTabSz="100791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20" algn="l" defTabSz="100791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776" algn="l" defTabSz="100791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730" algn="l" defTabSz="100791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686" algn="l" defTabSz="100791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641" algn="l" defTabSz="100791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708326" y="2664346"/>
            <a:ext cx="6408712" cy="3408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nl-BE" sz="165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Waar gaat het over ?</a:t>
            </a:r>
          </a:p>
          <a:p>
            <a:pPr marL="342900" indent="-342900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nl-BE" sz="1650" dirty="0" smtClean="0">
                <a:latin typeface="Arial" panose="020B0604020202020204" pitchFamily="34" charset="0"/>
                <a:cs typeface="Arial" panose="020B0604020202020204" pitchFamily="34" charset="0"/>
              </a:rPr>
              <a:t>Monitoring </a:t>
            </a:r>
            <a:r>
              <a:rPr lang="nl-BE" sz="1650" dirty="0">
                <a:latin typeface="Arial" panose="020B0604020202020204" pitchFamily="34" charset="0"/>
                <a:cs typeface="Arial" panose="020B0604020202020204" pitchFamily="34" charset="0"/>
              </a:rPr>
              <a:t>van antibiotica voorschrijf- en </a:t>
            </a:r>
            <a:r>
              <a:rPr lang="nl-BE" sz="1650" dirty="0" smtClean="0">
                <a:latin typeface="Arial" panose="020B0604020202020204" pitchFamily="34" charset="0"/>
                <a:cs typeface="Arial" panose="020B0604020202020204" pitchFamily="34" charset="0"/>
              </a:rPr>
              <a:t>resistentiegegevens</a:t>
            </a:r>
          </a:p>
          <a:p>
            <a:pPr marL="342900" indent="-342900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nl-BE" sz="1650" dirty="0" smtClean="0">
                <a:latin typeface="Arial" panose="020B0604020202020204" pitchFamily="34" charset="0"/>
                <a:cs typeface="Arial" panose="020B0604020202020204" pitchFamily="34" charset="0"/>
              </a:rPr>
              <a:t>Surveillance van nosocomiale infecties</a:t>
            </a:r>
            <a:endParaRPr lang="nl-BE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nl-BE" sz="1650" dirty="0">
                <a:latin typeface="Arial" panose="020B0604020202020204" pitchFamily="34" charset="0"/>
                <a:cs typeface="Arial" panose="020B0604020202020204" pitchFamily="34" charset="0"/>
              </a:rPr>
              <a:t>Vergelijken van gegevens op nationaal en internationaal niveau</a:t>
            </a:r>
          </a:p>
          <a:p>
            <a:pPr marL="342900" indent="-342900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nl-BE" sz="1650" dirty="0" smtClean="0">
                <a:latin typeface="Arial" panose="020B0604020202020204" pitchFamily="34" charset="0"/>
                <a:cs typeface="Arial" panose="020B0604020202020204" pitchFamily="34" charset="0"/>
              </a:rPr>
              <a:t>Identificeren </a:t>
            </a:r>
            <a:r>
              <a:rPr lang="nl-BE" sz="1650" dirty="0">
                <a:latin typeface="Arial" panose="020B0604020202020204" pitchFamily="34" charset="0"/>
                <a:cs typeface="Arial" panose="020B0604020202020204" pitchFamily="34" charset="0"/>
              </a:rPr>
              <a:t>van doelstellingen om het voorschrijven van antibiotica te verbeteren</a:t>
            </a:r>
          </a:p>
          <a:p>
            <a:pPr>
              <a:spcAft>
                <a:spcPts val="300"/>
              </a:spcAft>
            </a:pPr>
            <a:endParaRPr lang="nl-BE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300"/>
              </a:spcAft>
            </a:pPr>
            <a:r>
              <a:rPr lang="nl-BE" sz="165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Waarom ?</a:t>
            </a:r>
            <a:endParaRPr lang="nl-BE" sz="165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nl-BE" sz="1650" dirty="0" smtClean="0">
                <a:latin typeface="Arial" panose="020B0604020202020204" pitchFamily="34" charset="0"/>
                <a:cs typeface="Arial" panose="020B0604020202020204" pitchFamily="34" charset="0"/>
              </a:rPr>
              <a:t>Bestrijden </a:t>
            </a:r>
            <a:r>
              <a:rPr lang="nl-BE" sz="1650" dirty="0">
                <a:latin typeface="Arial" panose="020B0604020202020204" pitchFamily="34" charset="0"/>
                <a:cs typeface="Arial" panose="020B0604020202020204" pitchFamily="34" charset="0"/>
              </a:rPr>
              <a:t>van </a:t>
            </a:r>
            <a:r>
              <a:rPr lang="nl-BE" sz="1650" dirty="0" smtClean="0">
                <a:latin typeface="Arial" panose="020B0604020202020204" pitchFamily="34" charset="0"/>
                <a:cs typeface="Arial" panose="020B0604020202020204" pitchFamily="34" charset="0"/>
              </a:rPr>
              <a:t>antibioticaresistentie</a:t>
            </a:r>
            <a:endParaRPr lang="nl-BE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nl-BE" sz="1650" dirty="0">
                <a:latin typeface="Arial" panose="020B0604020202020204" pitchFamily="34" charset="0"/>
                <a:cs typeface="Arial" panose="020B0604020202020204" pitchFamily="34" charset="0"/>
              </a:rPr>
              <a:t>Verbeteren van het gebruik van antibiotica voor een betere gezondheid van de </a:t>
            </a:r>
            <a:r>
              <a:rPr lang="nl-BE" sz="1650" dirty="0" smtClean="0">
                <a:latin typeface="Arial" panose="020B0604020202020204" pitchFamily="34" charset="0"/>
                <a:cs typeface="Arial" panose="020B0604020202020204" pitchFamily="34" charset="0"/>
              </a:rPr>
              <a:t>patiënt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nl-BE" sz="1650" dirty="0">
                <a:latin typeface="Arial" panose="020B0604020202020204" pitchFamily="34" charset="0"/>
                <a:cs typeface="Arial" panose="020B0604020202020204" pitchFamily="34" charset="0"/>
              </a:rPr>
              <a:t>Continu verbeteren van de kwaliteit van </a:t>
            </a:r>
            <a:r>
              <a:rPr lang="nl-BE" sz="1650" dirty="0" smtClean="0">
                <a:latin typeface="Arial" panose="020B0604020202020204" pitchFamily="34" charset="0"/>
                <a:cs typeface="Arial" panose="020B0604020202020204" pitchFamily="34" charset="0"/>
              </a:rPr>
              <a:t>gezondheidszorg</a:t>
            </a:r>
            <a:endParaRPr lang="nl-BE" sz="16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132262" y="1232612"/>
            <a:ext cx="6513443" cy="117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51187" tIns="33865" rIns="51187" bIns="33865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5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3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06475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06475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06475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06475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ts val="0"/>
              </a:spcBef>
              <a:buNone/>
            </a:pPr>
            <a:r>
              <a:rPr lang="en-GB" altLang="nl-BE" sz="2400" dirty="0" err="1">
                <a:solidFill>
                  <a:srgbClr val="254061"/>
                </a:solidFill>
                <a:latin typeface="Arial" pitchFamily="34" charset="0"/>
                <a:ea typeface="Adobe Fan Heiti Std B"/>
                <a:cs typeface="Adobe Fan Heiti Std B"/>
              </a:rPr>
              <a:t>Dit</a:t>
            </a:r>
            <a:r>
              <a:rPr lang="en-GB" altLang="nl-BE" sz="2400" dirty="0">
                <a:solidFill>
                  <a:srgbClr val="254061"/>
                </a:solidFill>
                <a:latin typeface="Arial" pitchFamily="34" charset="0"/>
                <a:ea typeface="Adobe Fan Heiti Std B"/>
                <a:cs typeface="Adobe Fan Heiti Std B"/>
              </a:rPr>
              <a:t> </a:t>
            </a:r>
            <a:r>
              <a:rPr lang="en-GB" altLang="nl-BE" sz="2400" dirty="0" err="1">
                <a:solidFill>
                  <a:srgbClr val="254061"/>
                </a:solidFill>
                <a:latin typeface="Arial" pitchFamily="34" charset="0"/>
                <a:ea typeface="Adobe Fan Heiti Std B"/>
                <a:cs typeface="Adobe Fan Heiti Std B"/>
              </a:rPr>
              <a:t>ziekenhuis</a:t>
            </a:r>
            <a:r>
              <a:rPr lang="en-GB" altLang="nl-BE" sz="2400" dirty="0">
                <a:solidFill>
                  <a:srgbClr val="254061"/>
                </a:solidFill>
                <a:latin typeface="Arial" pitchFamily="34" charset="0"/>
                <a:ea typeface="Adobe Fan Heiti Std B"/>
                <a:cs typeface="Adobe Fan Heiti Std B"/>
              </a:rPr>
              <a:t> </a:t>
            </a:r>
            <a:r>
              <a:rPr lang="nl-BE" altLang="nl-BE" sz="2400" dirty="0">
                <a:solidFill>
                  <a:srgbClr val="254061"/>
                </a:solidFill>
                <a:latin typeface="Arial" pitchFamily="34" charset="0"/>
                <a:ea typeface="Adobe Fan Heiti Std B"/>
                <a:cs typeface="Adobe Fan Heiti Std B"/>
              </a:rPr>
              <a:t>neemt deel aan </a:t>
            </a:r>
            <a:r>
              <a:rPr lang="nl-BE" altLang="nl-BE" sz="2400" b="1" dirty="0">
                <a:solidFill>
                  <a:srgbClr val="254061"/>
                </a:solidFill>
                <a:latin typeface="Arial" pitchFamily="34" charset="0"/>
                <a:ea typeface="Adobe Fan Heiti Std B"/>
                <a:cs typeface="Adobe Fan Heiti Std B"/>
              </a:rPr>
              <a:t>de wereldwijde </a:t>
            </a:r>
            <a:endParaRPr lang="nl-BE" altLang="nl-BE" sz="2400" b="1" dirty="0" smtClean="0">
              <a:solidFill>
                <a:srgbClr val="254061"/>
              </a:solidFill>
              <a:latin typeface="Arial" pitchFamily="34" charset="0"/>
              <a:ea typeface="Adobe Fan Heiti Std B"/>
              <a:cs typeface="Adobe Fan Heiti Std B"/>
            </a:endParaRPr>
          </a:p>
          <a:p>
            <a:pPr algn="ctr">
              <a:spcBef>
                <a:spcPts val="0"/>
              </a:spcBef>
              <a:buNone/>
            </a:pPr>
            <a:r>
              <a:rPr lang="en-US" altLang="nl-BE" sz="2400" b="1" dirty="0" smtClean="0">
                <a:solidFill>
                  <a:srgbClr val="00B050"/>
                </a:solidFill>
                <a:latin typeface="Arial" pitchFamily="34" charset="0"/>
              </a:rPr>
              <a:t>‘</a:t>
            </a:r>
            <a:r>
              <a:rPr lang="en-US" altLang="nl-BE" sz="2400" b="1" dirty="0">
                <a:solidFill>
                  <a:srgbClr val="00B050"/>
                </a:solidFill>
                <a:latin typeface="Arial" pitchFamily="34" charset="0"/>
              </a:rPr>
              <a:t>GLOBAL POINT PREVALENCE SURVEY’ </a:t>
            </a:r>
            <a:r>
              <a:rPr lang="en-US" altLang="nl-BE" sz="2400" dirty="0">
                <a:solidFill>
                  <a:srgbClr val="254061"/>
                </a:solidFill>
                <a:latin typeface="Arial" pitchFamily="34" charset="0"/>
                <a:ea typeface="Adobe Fan Heiti Std B"/>
                <a:cs typeface="Adobe Fan Heiti Std B"/>
              </a:rPr>
              <a:t/>
            </a:r>
            <a:br>
              <a:rPr lang="en-US" altLang="nl-BE" sz="2400" dirty="0">
                <a:solidFill>
                  <a:srgbClr val="254061"/>
                </a:solidFill>
                <a:latin typeface="Arial" pitchFamily="34" charset="0"/>
                <a:ea typeface="Adobe Fan Heiti Std B"/>
                <a:cs typeface="Adobe Fan Heiti Std B"/>
              </a:rPr>
            </a:br>
            <a:r>
              <a:rPr lang="en-US" altLang="nl-BE" sz="2400" dirty="0" smtClean="0">
                <a:solidFill>
                  <a:srgbClr val="254061"/>
                </a:solidFill>
                <a:latin typeface="Arial" pitchFamily="34" charset="0"/>
                <a:ea typeface="Adobe Fan Heiti Std B"/>
                <a:cs typeface="Adobe Fan Heiti Std B"/>
              </a:rPr>
              <a:t>m.b.t. </a:t>
            </a:r>
            <a:r>
              <a:rPr lang="en-US" altLang="nl-BE" sz="2400" dirty="0" err="1" smtClean="0">
                <a:solidFill>
                  <a:srgbClr val="254061"/>
                </a:solidFill>
                <a:latin typeface="Arial" pitchFamily="34" charset="0"/>
                <a:ea typeface="Adobe Fan Heiti Std B"/>
                <a:cs typeface="Adobe Fan Heiti Std B"/>
              </a:rPr>
              <a:t>antibioticaconsumptie</a:t>
            </a:r>
            <a:r>
              <a:rPr lang="en-US" altLang="nl-BE" sz="2400" dirty="0" smtClean="0">
                <a:solidFill>
                  <a:srgbClr val="254061"/>
                </a:solidFill>
                <a:latin typeface="Arial" pitchFamily="34" charset="0"/>
                <a:ea typeface="Adobe Fan Heiti Std B"/>
                <a:cs typeface="Adobe Fan Heiti Std B"/>
              </a:rPr>
              <a:t> </a:t>
            </a:r>
            <a:r>
              <a:rPr lang="en-US" altLang="nl-BE" sz="2400" dirty="0" err="1" smtClean="0">
                <a:solidFill>
                  <a:srgbClr val="254061"/>
                </a:solidFill>
                <a:latin typeface="Arial" pitchFamily="34" charset="0"/>
                <a:ea typeface="Adobe Fan Heiti Std B"/>
                <a:cs typeface="Adobe Fan Heiti Std B"/>
              </a:rPr>
              <a:t>en</a:t>
            </a:r>
            <a:r>
              <a:rPr lang="en-US" altLang="nl-BE" sz="2400" dirty="0" smtClean="0">
                <a:solidFill>
                  <a:srgbClr val="254061"/>
                </a:solidFill>
                <a:latin typeface="Arial" pitchFamily="34" charset="0"/>
                <a:ea typeface="Adobe Fan Heiti Std B"/>
                <a:cs typeface="Adobe Fan Heiti Std B"/>
              </a:rPr>
              <a:t> -</a:t>
            </a:r>
            <a:r>
              <a:rPr lang="en-US" altLang="nl-BE" sz="2400" dirty="0" err="1" smtClean="0">
                <a:solidFill>
                  <a:srgbClr val="254061"/>
                </a:solidFill>
                <a:latin typeface="Arial" pitchFamily="34" charset="0"/>
                <a:ea typeface="Adobe Fan Heiti Std B"/>
                <a:cs typeface="Adobe Fan Heiti Std B"/>
              </a:rPr>
              <a:t>resistentie</a:t>
            </a:r>
            <a:r>
              <a:rPr lang="en-US" altLang="nl-BE" sz="2400" dirty="0" smtClean="0">
                <a:solidFill>
                  <a:srgbClr val="254061"/>
                </a:solidFill>
                <a:latin typeface="Arial" pitchFamily="34" charset="0"/>
                <a:ea typeface="Adobe Fan Heiti Std B"/>
                <a:cs typeface="Adobe Fan Heiti Std B"/>
              </a:rPr>
              <a:t> </a:t>
            </a:r>
            <a:endParaRPr lang="en-US" altLang="nl-BE" sz="2400" dirty="0">
              <a:solidFill>
                <a:srgbClr val="254061"/>
              </a:solidFill>
              <a:latin typeface="Arial" pitchFamily="34" charset="0"/>
              <a:ea typeface="Adobe Fan Heiti Std B"/>
              <a:cs typeface="Adobe Fan Heiti Std B"/>
            </a:endParaRPr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F787608D-68CB-9D40-9118-8E6A2E17DA3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60" y="2392965"/>
            <a:ext cx="3384376" cy="338437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94740" y="6408762"/>
            <a:ext cx="6674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 err="1" smtClean="0">
                <a:solidFill>
                  <a:schemeClr val="bg1"/>
                </a:solidFill>
              </a:rPr>
              <a:t>Contactpersoon</a:t>
            </a:r>
            <a:r>
              <a:rPr lang="en-GB" sz="1800" dirty="0" smtClean="0">
                <a:solidFill>
                  <a:schemeClr val="bg1"/>
                </a:solidFill>
              </a:rPr>
              <a:t>: </a:t>
            </a:r>
            <a:r>
              <a:rPr lang="en-GB" sz="1800" dirty="0" smtClean="0">
                <a:solidFill>
                  <a:schemeClr val="bg1"/>
                </a:solidFill>
              </a:rPr>
              <a:t>“</a:t>
            </a:r>
            <a:r>
              <a:rPr lang="en-GB" sz="1800" dirty="0" err="1" smtClean="0">
                <a:solidFill>
                  <a:schemeClr val="bg1"/>
                </a:solidFill>
              </a:rPr>
              <a:t>vul</a:t>
            </a:r>
            <a:r>
              <a:rPr lang="en-GB" sz="1800" dirty="0" smtClean="0">
                <a:solidFill>
                  <a:schemeClr val="bg1"/>
                </a:solidFill>
              </a:rPr>
              <a:t> </a:t>
            </a:r>
            <a:r>
              <a:rPr lang="en-GB" sz="1800" dirty="0" err="1" smtClean="0">
                <a:solidFill>
                  <a:schemeClr val="bg1"/>
                </a:solidFill>
              </a:rPr>
              <a:t>naam</a:t>
            </a:r>
            <a:r>
              <a:rPr lang="en-GB" sz="1800" dirty="0" smtClean="0">
                <a:solidFill>
                  <a:schemeClr val="bg1"/>
                </a:solidFill>
              </a:rPr>
              <a:t> </a:t>
            </a:r>
            <a:r>
              <a:rPr lang="en-GB" sz="1800" dirty="0" err="1" smtClean="0">
                <a:solidFill>
                  <a:schemeClr val="bg1"/>
                </a:solidFill>
              </a:rPr>
              <a:t>en</a:t>
            </a:r>
            <a:r>
              <a:rPr lang="en-GB" sz="1800" dirty="0" smtClean="0">
                <a:solidFill>
                  <a:schemeClr val="bg1"/>
                </a:solidFill>
              </a:rPr>
              <a:t>/of department in</a:t>
            </a:r>
            <a:r>
              <a:rPr lang="en-GB" sz="1800" dirty="0" smtClean="0">
                <a:solidFill>
                  <a:schemeClr val="bg1"/>
                </a:solidFill>
              </a:rPr>
              <a:t>”</a:t>
            </a:r>
            <a:endParaRPr lang="en-GB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638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1059</TotalTime>
  <Words>88</Words>
  <Application>Microsoft Office PowerPoint</Application>
  <PresentationFormat>Custom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Adobe Fan Heiti Std B</vt:lpstr>
      <vt:lpstr>Arial</vt:lpstr>
      <vt:lpstr>Calibri</vt:lpstr>
      <vt:lpstr>Wingdings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 Versporten</dc:creator>
  <cp:lastModifiedBy>Ann Versporten</cp:lastModifiedBy>
  <cp:revision>114</cp:revision>
  <cp:lastPrinted>2014-09-01T12:24:26Z</cp:lastPrinted>
  <dcterms:created xsi:type="dcterms:W3CDTF">2014-04-08T12:43:44Z</dcterms:created>
  <dcterms:modified xsi:type="dcterms:W3CDTF">2020-10-27T10:58:47Z</dcterms:modified>
</cp:coreProperties>
</file>