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6-->
<p:presentation xmlns:r="http://schemas.openxmlformats.org/officeDocument/2006/relationships" xmlns:a="http://schemas.openxmlformats.org/drawingml/2006/main" xmlns:p="http://schemas.openxmlformats.org/presentationml/2006/main" showSpecialPlsOnTitleSld="0">
  <p:sldMasterIdLst>
    <p:sldMasterId id="2147483648" r:id="rId1"/>
    <p:sldMasterId id="2147483661" r:id="rId2"/>
  </p:sldMasterIdLst>
  <p:notesMasterIdLst>
    <p:notesMasterId r:id="rId3"/>
  </p:notesMasterIdLst>
  <p:sldIdLst>
    <p:sldId id="264" r:id="rId4"/>
    <p:sldId id="497" r:id="rId5"/>
    <p:sldId id="498" r:id="rId6"/>
    <p:sldId id="387" r:id="rId7"/>
    <p:sldId id="446" r:id="rId8"/>
    <p:sldId id="482" r:id="rId9"/>
    <p:sldId id="493" r:id="rId10"/>
    <p:sldId id="492" r:id="rId11"/>
    <p:sldId id="447" r:id="rId12"/>
    <p:sldId id="448" r:id="rId13"/>
    <p:sldId id="429" r:id="rId14"/>
    <p:sldId id="445" r:id="rId15"/>
    <p:sldId id="449" r:id="rId16"/>
    <p:sldId id="450" r:id="rId17"/>
    <p:sldId id="451" r:id="rId18"/>
    <p:sldId id="452" r:id="rId19"/>
    <p:sldId id="453" r:id="rId20"/>
    <p:sldId id="430" r:id="rId21"/>
    <p:sldId id="444" r:id="rId22"/>
    <p:sldId id="454" r:id="rId23"/>
    <p:sldId id="455" r:id="rId24"/>
    <p:sldId id="475" r:id="rId25"/>
    <p:sldId id="456" r:id="rId26"/>
    <p:sldId id="457" r:id="rId27"/>
    <p:sldId id="485" r:id="rId28"/>
    <p:sldId id="486" r:id="rId29"/>
    <p:sldId id="503" r:id="rId30"/>
    <p:sldId id="495" r:id="rId31"/>
    <p:sldId id="496" r:id="rId32"/>
    <p:sldId id="499" r:id="rId33"/>
    <p:sldId id="500" r:id="rId34"/>
    <p:sldId id="501" r:id="rId35"/>
    <p:sldId id="502" r:id="rId36"/>
    <p:sldId id="504" r:id="rId37"/>
    <p:sldId id="458" r:id="rId38"/>
    <p:sldId id="426" r:id="rId39"/>
    <p:sldId id="467" r:id="rId40"/>
    <p:sldId id="474" r:id="rId41"/>
    <p:sldId id="462" r:id="rId42"/>
    <p:sldId id="505" r:id="rId43"/>
    <p:sldId id="506" r:id="rId44"/>
    <p:sldId id="507" r:id="rId45"/>
    <p:sldId id="508" r:id="rId46"/>
    <p:sldId id="509" r:id="rId47"/>
    <p:sldId id="466" r:id="rId48"/>
    <p:sldId id="369" r:id="rId49"/>
  </p:sldIdLst>
  <p:sldSz cx="9144000" cy="6858000" type="screen4x3"/>
  <p:notesSz cx="6858000" cy="9144000"/>
  <p:custDataLst>
    <p:tags r:id="rId50"/>
  </p:custDataLst>
  <p:defaultTextStyle>
    <a:defPPr>
      <a:defRPr lang="en-US"/>
    </a:defPPr>
    <a:lvl1pPr marL="0" indent="0" algn="l" defTabSz="4572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Arial" pitchFamily="34" charset="0"/>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2" autoAdjust="0"/>
    <p:restoredTop sz="90178" autoAdjust="0"/>
  </p:normalViewPr>
  <p:slideViewPr>
    <p:cSldViewPr>
      <p:cViewPr varScale="1">
        <p:scale>
          <a:sx n="98" d="100"/>
          <a:sy n="98"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tags" Target="tags/tag1.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p:bgPr>
    </p:bg>
    <p:spTree>
      <p:nvGrpSpPr>
        <p:cNvPr id="1" name=""/>
        <p:cNvGrpSpPr/>
        <p:nvPr/>
      </p:nvGrpSpPr>
      <p:grpSpPr/>
      <p:sp>
        <p:nvSpPr>
          <p:cNvPr id="52226"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chemeClr val="tx1"/>
              </a:solidFill>
              <a:effectLst/>
              <a:uLnTx/>
              <a:uFillTx/>
              <a:latin typeface="Calibri" pitchFamily="34" charset="0"/>
              <a:ea typeface="+mn-ea"/>
              <a:cs typeface="Arial" pitchFamily="34" charset="0"/>
            </a:endParaRPr>
          </a:p>
        </p:txBody>
      </p:sp>
      <p:sp>
        <p:nvSpPr>
          <p:cNvPr id="52227"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C344002C-F035-4926-8E52-6927E189AB5A}" type="hfDateTime">
              <a:rPr kumimoji="0" lang="nl-BE" altLang="nl-BE" sz="1200" b="0" i="0" u="none" strike="noStrike" kern="1200" cap="none" spc="0" normalizeH="0" baseline="0" noProof="0">
                <a:ln>
                  <a:noFill/>
                </a:ln>
                <a:solidFill>
                  <a:schemeClr val="tx1"/>
                </a:solidFill>
                <a:effectLst/>
                <a:uLnTx/>
                <a:uFillTx/>
                <a:latin typeface="Calibri" pitchFamily="34" charset="0"/>
                <a:ea typeface="+mn-ea"/>
                <a:cs typeface="Arial" pitchFamily="34" charset="0"/>
              </a:rPr>
              <a:pPr marL="0" marR="0" lvl="0" indent="0" algn="r"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chemeClr val="tx1"/>
              </a:solidFill>
              <a:effectLst/>
              <a:uLnTx/>
              <a:uFillTx/>
              <a:latin typeface="Calibri" pitchFamily="34" charset="0"/>
              <a:ea typeface="+mn-ea"/>
              <a:cs typeface="Arial" pitchFamily="34" charset="0"/>
            </a:endParaRPr>
          </a:p>
        </p:txBody>
      </p:sp>
      <p:sp>
        <p:nvSpPr>
          <p:cNvPr id="52228"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2229"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nl-BE"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nl-BE"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nl-BE"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nl-BE"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nl-BE"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nl-BE" altLang="nl-BE"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2230"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chemeClr val="tx1"/>
              </a:solidFill>
              <a:effectLst/>
              <a:uLnTx/>
              <a:uFillTx/>
              <a:latin typeface="Calibri" pitchFamily="34" charset="0"/>
              <a:ea typeface="+mn-ea"/>
              <a:cs typeface="Arial" pitchFamily="34" charset="0"/>
            </a:endParaRPr>
          </a:p>
        </p:txBody>
      </p:sp>
      <p:sp>
        <p:nvSpPr>
          <p:cNvPr id="52231" name="Slide Number Placeholder 6"/>
          <p:cNvSpPr>
            <a:spLocks noGrp="1"/>
          </p:cNvSpPr>
          <p:nvPr>
            <p:ph type="sldNum" sz="quarter" idx="5"/>
          </p:nvPr>
        </p:nvSpPr>
        <p:spPr>
          <a:xfrm>
            <a:off x="3884613" y="8685213"/>
            <a:ext cx="2971800" cy="457200"/>
          </a:xfrm>
          <a:prstGeom prst="rect">
            <a:avLst/>
          </a:prstGeom>
        </p:spPr>
        <p:txBody>
          <a:bodyPr numCol="1" anchor="b"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chemeClr val="tx1"/>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D6EF0D9E-AEF9-465F-A63E-F630297E34EF}" type="slidenum">
              <a:rPr lang="nl-BE" altLang="nl-BE" sz="1200">
                <a:latin typeface="Calibri" pitchFamily="34" charset="0"/>
              </a:rPr>
              <a:t>*</a:t>
            </a:fld>
            <a:endParaRPr lang="nl-BE" altLang="nl-BE" sz="1200">
              <a:latin typeface="Calibri" pitchFamily="34" charset="0"/>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 Id="rId3" Type="http://schemas.openxmlformats.org/officeDocument/2006/relationships/hyperlink" Target="http://www.global-pps.com/documents/" TargetMode="Externa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53250"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53251"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53252"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lgn="r" defTabSz="457200" eaLnBrk="1" hangingPunct="1">
              <a:spcBef>
                <a:spcPct val="0"/>
              </a:spcBef>
            </a:pPr>
            <a:fld id="{51ADD337-F6D0-4858-9771-A41A64E12562}" type="slidenum">
              <a:rPr lang="en-GB" altLang="en-US">
                <a:ea typeface="Arial" pitchFamily="34" charset="0"/>
              </a:rPr>
              <a:t>4</a:t>
            </a:fld>
            <a:endParaRPr lang="en-GB" altLang="en-US">
              <a:ea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2466"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2467"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62468"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C5DA8697-B71B-496D-91B2-75205692923A}" type="slidenum">
              <a:rPr lang="nl-BE" altLang="nl-BE" sz="1200">
                <a:latin typeface="Calibri" pitchFamily="34" charset="0"/>
              </a:rPr>
              <a:t>27</a:t>
            </a:fld>
            <a:endParaRPr lang="nl-BE" altLang="nl-BE"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3490"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3491"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63492"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D41C321A-70B3-4080-8E4E-B26224F6CD74}" type="slidenum">
              <a:rPr lang="nl-BE" altLang="nl-BE" sz="1200">
                <a:latin typeface="Calibri" pitchFamily="34" charset="0"/>
              </a:rPr>
              <a:t>28</a:t>
            </a:fld>
            <a:endParaRPr lang="nl-BE" altLang="nl-BE"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4514"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4515"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64516"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B886FFDB-4CE5-4A20-AA1E-F4E0804A5D5A}" type="slidenum">
              <a:rPr lang="nl-BE" altLang="nl-BE" sz="1200">
                <a:latin typeface="Calibri" pitchFamily="34" charset="0"/>
              </a:rPr>
              <a:t>36</a:t>
            </a:fld>
            <a:endParaRPr lang="nl-BE" altLang="nl-BE"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5538"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5539"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r>
              <a:rPr lang="nl-BE" altLang="fr-FR">
                <a:solidFill>
                  <a:srgbClr val="FF0000"/>
                </a:solidFill>
              </a:rPr>
              <a:t>Promote and get support for this study in your hospital, modify the posters available at </a:t>
            </a:r>
            <a:r>
              <a:rPr lang="nl-BE" altLang="fr-FR">
                <a:solidFill>
                  <a:srgbClr val="FF0000"/>
                </a:solidFill>
                <a:hlinkClick r:id="rId3"/>
              </a:rPr>
              <a:t>http://www.global-pps.com/documents/</a:t>
            </a:r>
            <a:r>
              <a:rPr lang="nl-BE" altLang="fr-FR">
                <a:solidFill>
                  <a:srgbClr val="FF0000"/>
                </a:solidFill>
              </a:rPr>
              <a:t> and poste them on walls in your hospital </a:t>
            </a:r>
            <a:endParaRPr lang="fr-BE" altLang="fr-FR">
              <a:solidFill>
                <a:srgbClr val="FF0000"/>
              </a:solidFill>
            </a:endParaRPr>
          </a:p>
          <a:p>
            <a:pPr marL="0" lvl="0" indent="0"/>
            <a:endParaRPr lang="fr-BE" altLang="fr-FR"/>
          </a:p>
        </p:txBody>
      </p:sp>
      <p:sp>
        <p:nvSpPr>
          <p:cNvPr id="65540"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DA2DD2D2-8AAC-4F96-A4F4-4E1D8AFBEF72}" type="slidenum">
              <a:rPr lang="nl-BE" altLang="nl-BE" sz="1200">
                <a:latin typeface="Calibri" pitchFamily="34" charset="0"/>
              </a:rPr>
              <a:t>37</a:t>
            </a:fld>
            <a:endParaRPr lang="nl-BE" altLang="nl-BE"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6562" name="Rectangle 2"/>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6563" name="Rectangle 3"/>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7586"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7587"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67588"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lgn="r" defTabSz="457200" eaLnBrk="1" hangingPunct="1">
              <a:spcBef>
                <a:spcPct val="0"/>
              </a:spcBef>
            </a:pPr>
            <a:fld id="{C3B406E4-E2FF-414F-91B4-E4697406BA78}" type="slidenum">
              <a:rPr lang="en-GB" altLang="en-US">
                <a:ea typeface="Arial" pitchFamily="34" charset="0"/>
              </a:rPr>
              <a:t>41</a:t>
            </a:fld>
            <a:endParaRPr lang="en-GB" altLang="en-US">
              <a:ea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8610"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8611"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68612"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lgn="r" defTabSz="457200" eaLnBrk="1" hangingPunct="1">
              <a:spcBef>
                <a:spcPct val="0"/>
              </a:spcBef>
            </a:pPr>
            <a:fld id="{76073D9A-0334-4F1C-8164-DB9500490E1F}" type="slidenum">
              <a:rPr lang="en-GB" altLang="en-US">
                <a:ea typeface="Arial" pitchFamily="34" charset="0"/>
              </a:rPr>
              <a:t>46</a:t>
            </a:fld>
            <a:endParaRPr lang="en-GB" altLang="en-US">
              <a:ea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54274"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54275"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54276"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7A735903-0FC8-44F4-85E4-07386952DF20}" type="slidenum">
              <a:rPr lang="nl-BE" altLang="nl-BE" sz="1200">
                <a:latin typeface="Calibri" pitchFamily="34" charset="0"/>
              </a:rPr>
              <a:t>7</a:t>
            </a:fld>
            <a:endParaRPr lang="nl-BE" altLang="nl-BE"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55298"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55299"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55300"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72472392-50DD-4692-8477-97D99A0A855D}" type="slidenum">
              <a:rPr lang="nl-BE" altLang="nl-BE" sz="1200">
                <a:latin typeface="Calibri" pitchFamily="34" charset="0"/>
              </a:rPr>
              <a:t>9</a:t>
            </a:fld>
            <a:endParaRPr lang="nl-BE" altLang="nl-BE"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56322"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56323"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56324"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lgn="r" defTabSz="457200" eaLnBrk="1" hangingPunct="1">
              <a:spcBef>
                <a:spcPct val="0"/>
              </a:spcBef>
            </a:pPr>
            <a:fld id="{044B76DB-AAE7-46B9-94E9-13FE9C496817}" type="slidenum">
              <a:rPr lang="nl-BE" altLang="en-US">
                <a:ea typeface="Arial" pitchFamily="34" charset="0"/>
              </a:rPr>
              <a:t>12</a:t>
            </a:fld>
            <a:endParaRPr lang="nl-BE" altLang="en-US">
              <a:ea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57346"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57347"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57348"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lgn="r" defTabSz="457200" eaLnBrk="1" hangingPunct="1">
              <a:spcBef>
                <a:spcPct val="0"/>
              </a:spcBef>
            </a:pPr>
            <a:fld id="{27FE6783-1630-4A64-80DD-8D05E5594147}" type="slidenum">
              <a:rPr lang="nl-BE" altLang="en-US">
                <a:ea typeface="Arial" pitchFamily="34" charset="0"/>
              </a:rPr>
              <a:t>13</a:t>
            </a:fld>
            <a:endParaRPr lang="nl-BE" altLang="en-US">
              <a:ea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58370"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58371"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58372"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lvl="0" indent="0" algn="r" defTabSz="457200" eaLnBrk="1" hangingPunct="1">
              <a:spcBef>
                <a:spcPct val="0"/>
              </a:spcBef>
            </a:pPr>
            <a:fld id="{A23AB925-F567-4C45-8695-CF0A32168C93}" type="slidenum">
              <a:rPr lang="nl-BE" altLang="en-US">
                <a:ea typeface="Arial" pitchFamily="34" charset="0"/>
              </a:rPr>
              <a:t>14</a:t>
            </a:fld>
            <a:endParaRPr lang="nl-BE" altLang="en-US">
              <a:ea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59394"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59395"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59396"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9F25AF24-58F6-46F3-838B-5DB76CA8E64A}" type="slidenum">
              <a:rPr lang="nl-BE" altLang="nl-BE" sz="1200">
                <a:latin typeface="Calibri" pitchFamily="34" charset="0"/>
              </a:rPr>
              <a:t>18</a:t>
            </a:fld>
            <a:endParaRPr lang="nl-BE" altLang="nl-BE"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0418"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0419"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60420"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695C940E-CBB0-4F26-BE12-40CDB10BFDE6}" type="slidenum">
              <a:rPr lang="nl-BE" altLang="nl-BE" sz="1200">
                <a:latin typeface="Calibri" pitchFamily="34" charset="0"/>
              </a:rPr>
              <a:t>21</a:t>
            </a:fld>
            <a:endParaRPr lang="nl-BE" altLang="nl-BE"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p:sp>
        <p:nvSpPr>
          <p:cNvPr id="61442" name="Slide Image Placeholder 1"/>
          <p:cNvSpPr>
            <a:spLocks noGrp="1" noRot="1" noChangeAspect="1" noTextEdit="1"/>
          </p:cNvSpPr>
          <p:nvPr>
            <p:ph type="sldImg" idx="2"/>
          </p:nvPr>
        </p:nvSpPr>
        <p:spPr bwMode="auto">
          <a:xfrm>
            <a:off x="1143000" y="685800"/>
            <a:ext cx="4572000" cy="3429000"/>
          </a:xfrm>
          <a:noFill/>
          <a:ln w="12700">
            <a:solidFill>
              <a:srgbClr val="000000"/>
            </a:solidFill>
            <a:miter lim="800000"/>
          </a:ln>
        </p:spPr>
      </p:sp>
      <p:sp>
        <p:nvSpPr>
          <p:cNvPr id="61443" name="Notes Placeholder 2"/>
          <p:cNvSpPr>
            <a:spLocks noGrp="1"/>
          </p:cNvSpPr>
          <p:nvPr>
            <p:ph type="body" idx="3"/>
          </p:nvPr>
        </p:nvSpPr>
        <p:spPr bwMode="auto">
          <a:xfrm>
            <a:off x="685800" y="4343400"/>
            <a:ext cx="5486400" cy="4114800"/>
          </a:xfrm>
          <a:noFill/>
          <a:ln w="9525">
            <a:noFill/>
            <a:miter lim="800000"/>
          </a:ln>
        </p:spPr>
        <p:txBody>
          <a:bodyPr vert="horz" wrap="square" lIns="91440" tIns="45720" rIns="91440" bIns="45720"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defRPr>
            </a:lvl5pPr>
          </a:lstStyle>
          <a:p>
            <a:pPr marL="0" indent="0"/>
          </a:p>
        </p:txBody>
      </p:sp>
      <p:sp>
        <p:nvSpPr>
          <p:cNvPr id="61444" name="Slide Number Placeholder 3"/>
          <p:cNvSpPr>
            <a:spLocks noGrp="1"/>
          </p:cNvSpPr>
          <p:nvPr>
            <p:ph type="sldNum"/>
          </p:nvPr>
        </p:nvSpPr>
        <p:spPr>
          <a:xfrm>
            <a:off x="3884613" y="8685213"/>
            <a:ext cx="2971800" cy="457200"/>
          </a:xfrm>
          <a:prstGeom prst="rect">
            <a:avLst/>
          </a:prstGeom>
          <a:noFill/>
          <a:ln>
            <a:noFill/>
            <a:miter lim="800000"/>
          </a:ln>
        </p:spPr>
        <p:txBody>
          <a:bodyPr anchor="b"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6E7E23EF-92D3-4A97-8682-1194870401A8}" type="slidenum">
              <a:rPr lang="nl-BE" altLang="nl-BE" sz="1200">
                <a:latin typeface="Calibri" pitchFamily="34" charset="0"/>
              </a:rPr>
              <a:t>26</a:t>
            </a:fld>
            <a:endParaRPr lang="nl-BE" altLang="nl-BE" sz="1200">
              <a:latin typeface="Calibri" pitchFamily="34" charset="0"/>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image" Target="../media/image1.jpeg" /><Relationship Id="rId4"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2_Title Slide">
    <p:bg>
      <p:bgPr>
        <a:blipFill rotWithShape="0">
          <a:blip r:embed="rId3"/>
          <a:stretch>
            <a:fillRect/>
          </a:stretch>
        </a:blipFill>
      </p:bgPr>
    </p:bg>
    <p:spTree>
      <p:nvGrpSpPr>
        <p:cNvPr id="1" name=""/>
        <p:cNvGrpSpPr/>
        <p:nvPr/>
      </p:nvGrpSpPr>
      <p:grpSpPr/>
      <p:pic>
        <p:nvPicPr>
          <p:cNvPr id="4098" name="Afbeelding 2"/>
          <p:cNvPicPr>
            <a:picLocks noChangeAspect="1"/>
          </p:cNvPicPr>
          <p:nvPr/>
        </p:nvPicPr>
        <p:blipFill>
          <a:blip r:embed="rId1"/>
          <a:srcRect l="4131" r="1357" b="3403"/>
          <a:stretch>
            <a:fillRect/>
          </a:stretch>
        </p:blipFill>
        <p:spPr>
          <a:xfrm>
            <a:off x="-31750" y="-136525"/>
            <a:ext cx="9153525" cy="6994525"/>
          </a:xfrm>
          <a:prstGeom prst="rect">
            <a:avLst/>
          </a:prstGeom>
          <a:noFill/>
          <a:ln>
            <a:noFill/>
            <a:miter lim="800000"/>
          </a:ln>
        </p:spPr>
      </p:pic>
      <p:pic>
        <p:nvPicPr>
          <p:cNvPr id="4099" name="Picture 13"/>
          <p:cNvPicPr>
            <a:picLocks noChangeAspect="1"/>
          </p:cNvPicPr>
          <p:nvPr/>
        </p:nvPicPr>
        <p:blipFill>
          <a:blip r:embed="rId2"/>
          <a:stretch>
            <a:fillRect/>
          </a:stretch>
        </p:blipFill>
        <p:spPr>
          <a:xfrm>
            <a:off x="334963" y="-25400"/>
            <a:ext cx="8809037" cy="7018338"/>
          </a:xfrm>
          <a:prstGeom prst="rect">
            <a:avLst/>
          </a:prstGeom>
          <a:noFill/>
          <a:ln>
            <a:noFill/>
            <a:miter lim="800000"/>
          </a:ln>
        </p:spPr>
      </p:pic>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Custom Layout">
    <p:bg>
      <p:bgPr>
        <a:blipFill rotWithShape="0">
          <a:blip r:embed="rId1"/>
          <a:stretch>
            <a:fillRect/>
          </a:stretch>
        </a:blipFill>
      </p:bgPr>
    </p:bg>
    <p:spTree>
      <p:nvGrpSpPr>
        <p:cNvPr id="1" name=""/>
        <p:cNvGrpSpPr/>
        <p:nvPr/>
      </p:nvGrpSpPr>
      <p:grpSpPr/>
      <p:sp>
        <p:nvSpPr>
          <p:cNvPr id="2" name="Title 1"/>
          <p:cNvSpPr>
            <a:spLocks noGrp="1"/>
          </p:cNvSpPr>
          <p:nvPr>
            <p:ph type="title"/>
          </p:nvPr>
        </p:nvSpPr>
        <p:spPr/>
        <p:txBody>
          <a:bodyPr/>
          <a:lstStyle/>
          <a:p>
            <a:r>
              <a:rPr lang="en-US" smtClean="0"/>
              <a:t>Click to edit Master title style</a:t>
            </a:r>
            <a:endParaRPr lang="nl-BE"/>
          </a:p>
        </p:txBody>
      </p:sp>
      <p:sp>
        <p:nvSpPr>
          <p:cNvPr id="3076"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48E2357B-71A3-4CCC-8911-3A6ADEAAF1E6}"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307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3078"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defRPr/>
            </a:pPr>
            <a:endParaRPr kumimoji="0" lang="nl-BE"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image" Target="../media/image1.jpe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4"/>
          <a:stretch>
            <a:fillRect/>
          </a:stretch>
        </a:blipFill>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a:noFill/>
            <a:miter lim="800000"/>
          </a:ln>
        </p:spPr>
        <p:txBody>
          <a:bodyPr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06433A6C-5B55-4F7D-855A-BD1DA0C1E18C}"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102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1030" name="Slide Number Placeholder 5"/>
          <p:cNvSpPr>
            <a:spLocks noGrp="1"/>
          </p:cNvSpPr>
          <p:nvPr>
            <p:ph type="sldNum" sz="quarter" idx="4"/>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0BE7389C-C385-4177-83D5-9E3517A538F5}" type="slidenum">
              <a:rPr lang="en-US" altLang="nl-BE" sz="1200">
                <a:solidFill>
                  <a:srgbClr val="898989"/>
                </a:solidFill>
                <a:latin typeface="Calibri" pitchFamily="34" charset="0"/>
              </a:rPr>
              <a:t>*</a:t>
            </a:fld>
            <a:endParaRPr lang="en-US" altLang="nl-BE" sz="1200">
              <a:solidFill>
                <a:srgbClr val="898989"/>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56"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 id="2147484968" r:id="rId12"/>
    <p:sldLayoutId id="2147484970" r:id="rId13"/>
  </p:sldLayoutIdLst>
  <p:transition/>
  <p:timing/>
  <p:txStyles>
    <p:titleStyle>
      <a:lvl1pPr marL="0" indent="0" algn="ctr" defTabSz="457200" rtl="0" eaLnBrk="0" fontAlgn="base" hangingPunct="0">
        <a:lnSpc>
          <a:spcPct val="100000"/>
        </a:lnSpc>
        <a:spcBef>
          <a:spcPct val="0"/>
        </a:spcBef>
        <a:spcAft>
          <a:spcPct val="0"/>
        </a:spcAft>
        <a:buClrTx/>
        <a:buSzTx/>
        <a:buFontTx/>
        <a:buNone/>
        <a:defRPr kumimoji="0" sz="4400" b="0" i="0" u="none" kern="1200" baseline="0">
          <a:solidFill>
            <a:schemeClr val="tx1"/>
          </a:solidFill>
          <a:effectLst/>
          <a:latin typeface="Calibri" pitchFamily="34" charset="0"/>
          <a:ea typeface="+mj-ea"/>
          <a:cs typeface="+mj-cs"/>
        </a:defRPr>
      </a:lvl1pPr>
    </p:titleStyle>
    <p:body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sz="3200" b="0" i="0" u="none" kern="1200" baseline="0">
          <a:solidFill>
            <a:schemeClr val="tx1"/>
          </a:solidFill>
          <a:effectLst/>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sz="2800" b="0" i="0" u="none" kern="1200" baseline="0">
          <a:solidFill>
            <a:schemeClr val="tx1"/>
          </a:solidFill>
          <a:effectLst/>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sz="2400" b="0" i="0" u="none" kern="1200" baseline="0">
          <a:solidFill>
            <a:schemeClr val="tx1"/>
          </a:solidFill>
          <a:effectLst/>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sz="2000" b="0" i="0" u="none" kern="1200" baseline="0">
          <a:solidFill>
            <a:schemeClr val="tx1"/>
          </a:solidFill>
          <a:effectLst/>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sz="2000" b="0" i="0" u="none" kern="1200" baseline="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2"/>
          <a:stretch>
            <a:fillRect/>
          </a:stretch>
        </a:blipFill>
      </p:bgPr>
    </p:bg>
    <p:spTree>
      <p:nvGrpSpPr>
        <p:cNvPr id="1" name=""/>
        <p:cNvGrpSpPr/>
        <p:nvPr/>
      </p:nvGrpSpPr>
      <p:grpSpPr/>
      <p:sp>
        <p:nvSpPr>
          <p:cNvPr id="2050" name="Title Placeholder 1"/>
          <p:cNvSpPr>
            <a:spLocks noGrp="1"/>
          </p:cNvSpPr>
          <p:nvPr>
            <p:ph type="title"/>
          </p:nvPr>
        </p:nvSpPr>
        <p:spPr>
          <a:xfrm>
            <a:off x="457200" y="274638"/>
            <a:ext cx="8229600" cy="1143000"/>
          </a:xfrm>
          <a:prstGeom prst="rect">
            <a:avLst/>
          </a:prstGeom>
          <a:noFill/>
          <a:ln>
            <a:noFill/>
            <a:miter lim="800000"/>
          </a:ln>
        </p:spPr>
        <p:txBody>
          <a:bodyPr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t>Click to edit Master title style</a:t>
            </a:r>
          </a:p>
        </p:txBody>
      </p:sp>
      <p:sp>
        <p:nvSpPr>
          <p:cNvPr id="2051" name="Text Placeholder 2"/>
          <p:cNvSpPr>
            <a:spLocks noGrp="1"/>
          </p:cNvSpPr>
          <p:nvPr>
            <p:ph type="body" idx="1"/>
          </p:nvPr>
        </p:nvSpPr>
        <p:spPr>
          <a:xfrm>
            <a:off x="457200" y="1600200"/>
            <a:ext cx="8229600" cy="4525963"/>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en-US" altLang="en-US" sz="20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2052"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defRPr/>
            </a:pPr>
            <a:fld id="{DB177921-D25A-4004-9663-E600D87A4DD4}" type="hfDateTime">
              <a:rPr kumimoji="0" lang="en-US"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rPr>
              <a:pPr marL="0" marR="0" lvl="0" indent="0" algn="l" defTabSz="457200" rtl="0" eaLnBrk="1" fontAlgn="base" latinLnBrk="0" hangingPunct="1">
                <a:lnSpc>
                  <a:spcPct val="100000"/>
                </a:lnSpc>
                <a:spcBef>
                  <a:spcPct val="0"/>
                </a:spcBef>
                <a:spcAft>
                  <a:spcPct val="0"/>
                </a:spcAft>
                <a:buClrTx/>
                <a:buSzTx/>
                <a:buFontTx/>
                <a:buNone/>
                <a:defRPr/>
              </a:pPr>
              <a:t>*</a:t>
            </a:fld>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2053"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pitchFamily="34" charset="0"/>
              </a:defRPr>
            </a:lvl1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altLang="nl-BE" sz="1200" b="0" i="0" u="none" strike="noStrike" kern="1200" cap="none" spc="0" normalizeH="0" baseline="0" noProof="0">
              <a:ln>
                <a:noFill/>
              </a:ln>
              <a:solidFill>
                <a:srgbClr val="898989"/>
              </a:solidFill>
              <a:effectLst/>
              <a:uLnTx/>
              <a:uFillTx/>
              <a:latin typeface="Calibri" pitchFamily="34" charset="0"/>
              <a:ea typeface="+mn-ea"/>
              <a:cs typeface="Arial" pitchFamily="34" charset="0"/>
            </a:endParaRPr>
          </a:p>
        </p:txBody>
      </p:sp>
      <p:sp>
        <p:nvSpPr>
          <p:cNvPr id="2054" name="Slide Number Placeholder 5"/>
          <p:cNvSpPr>
            <a:spLocks noGrp="1"/>
          </p:cNvSpPr>
          <p:nvPr>
            <p:ph type="sldNum" sz="quarter" idx="4"/>
          </p:nvPr>
        </p:nvSpPr>
        <p:spPr>
          <a:xfrm>
            <a:off x="6553200" y="6356350"/>
            <a:ext cx="2133600" cy="365125"/>
          </a:xfrm>
          <a:prstGeom prst="rect">
            <a:avLst/>
          </a:prstGeom>
        </p:spPr>
        <p:txBody>
          <a:bodyPr numCol="1" anchor="ctr" anchorCtr="0" compatLnSpc="1">
            <a:prstTxWarp prst="textNoShape">
              <a:avLst/>
            </a:prstTxWarp>
            <a:noAutofit/>
          </a:bodyPr>
          <a:lstStyle>
            <a:defPPr>
              <a:defRPr lang="en-US"/>
            </a:defPPr>
            <a:lvl1pPr marL="0" indent="0" algn="r" defTabSz="457200" rtl="0" eaLnBrk="1" fontAlgn="base" hangingPunct="1">
              <a:lnSpc>
                <a:spcPct val="100000"/>
              </a:lnSpc>
              <a:spcBef>
                <a:spcPct val="0"/>
              </a:spcBef>
              <a:spcAft>
                <a:spcPct val="0"/>
              </a:spcAft>
              <a:buClrTx/>
              <a:buSzTx/>
              <a:buFontTx/>
              <a:buNone/>
              <a:defRPr kumimoji="0" lang="en-US" altLang="en-US" sz="1200" b="0" i="0" u="none" baseline="0">
                <a:solidFill>
                  <a:srgbClr val="898989"/>
                </a:solidFill>
                <a:latin typeface="Calibri"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3F7CF292-1BD0-4C79-B8BF-DAEF5CA5C25A}" type="slidenum">
              <a:rPr lang="nl-BE" altLang="nl-BE" sz="1200">
                <a:solidFill>
                  <a:srgbClr val="898989"/>
                </a:solidFill>
                <a:latin typeface="Calibri" pitchFamily="34" charset="0"/>
              </a:rPr>
              <a:t>*</a:t>
            </a:fld>
            <a:endParaRPr lang="nl-BE" altLang="nl-BE" sz="1200">
              <a:solidFill>
                <a:srgbClr val="898989"/>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79" r:id="rId9"/>
    <p:sldLayoutId id="2147484980" r:id="rId10"/>
    <p:sldLayoutId id="2147484981" r:id="rId11"/>
  </p:sldLayoutIdLst>
  <p:transition/>
  <p:timing/>
  <p:txStyles>
    <p:titleStyle>
      <a:lvl1pPr marL="0" indent="0" algn="ctr" defTabSz="914400" rtl="0" eaLnBrk="0" fontAlgn="base" hangingPunct="0">
        <a:lnSpc>
          <a:spcPct val="100000"/>
        </a:lnSpc>
        <a:spcBef>
          <a:spcPct val="0"/>
        </a:spcBef>
        <a:spcAft>
          <a:spcPct val="0"/>
        </a:spcAft>
        <a:buClrTx/>
        <a:buSzTx/>
        <a:buFontTx/>
        <a:buNone/>
        <a:defRPr kumimoji="0" sz="4400" b="0" i="0" u="none" kern="1200" baseline="0">
          <a:solidFill>
            <a:schemeClr val="tx1"/>
          </a:solidFill>
          <a:effectLst/>
          <a:latin typeface="Calibri" pitchFamily="34" charset="0"/>
          <a:ea typeface="+mj-ea"/>
          <a:cs typeface="+mj-cs"/>
        </a:defRPr>
      </a:lvl1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32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28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24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20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2000" b="0" i="0" u="none" kern="1200" baseline="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hyperlink" Target="http://www.global-pps.com/" TargetMode="External" /><Relationship Id="rId3" Type="http://schemas.openxmlformats.org/officeDocument/2006/relationships/image" Target="../media/image4.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hyperlink" Target="http://www.global-pps.com/documents/" TargetMode="Externa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1.png" /><Relationship Id="rId3" Type="http://schemas.openxmlformats.org/officeDocument/2006/relationships/image" Target="../media/image1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 Id="rId3" Type="http://schemas.openxmlformats.org/officeDocument/2006/relationships/image" Target="../media/image1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5.em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hyperlink" Target="https://app.globalpps.uantwerpen.be/globalpps_webpps/" TargetMode="External" /><Relationship Id="rId3" Type="http://schemas.openxmlformats.org/officeDocument/2006/relationships/hyperlink" Target="http://www.global-pps.com/documents/"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hyperlink" Target="https://app.globalpps.uantwerpen.be/globalpps_webpps/login" TargetMode="External" /><Relationship Id="rId3" Type="http://schemas.openxmlformats.org/officeDocument/2006/relationships/hyperlink" Target="mailto:Global-PPS@uantwerpen.be" TargetMode="External" /><Relationship Id="rId4" Type="http://schemas.openxmlformats.org/officeDocument/2006/relationships/image" Target="../media/image1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hyperlink" Target="mailto:Global-PPS@uantwerpen.be" TargetMode="Externa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 Id="rId3" Type="http://schemas.openxmlformats.org/officeDocument/2006/relationships/image" Target="../media/image17.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 Id="rId3" Type="http://schemas.openxmlformats.org/officeDocument/2006/relationships/image" Target="../media/image18.png" /><Relationship Id="rId4" Type="http://schemas.openxmlformats.org/officeDocument/2006/relationships/image" Target="../media/image1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0.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hyperlink" Target="http://www.global-pps.com/documents/" TargetMode="Externa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6.png" /><Relationship Id="rId3" Type="http://schemas.openxmlformats.org/officeDocument/2006/relationships/hyperlink" Target="http://www.global-pps.com/" TargetMode="Externa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7.jpeg" /><Relationship Id="rId3" Type="http://schemas.openxmlformats.org/officeDocument/2006/relationships/image" Target="../media/image28.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6.xml" /><Relationship Id="rId3" Type="http://schemas.openxmlformats.org/officeDocument/2006/relationships/image" Target="../media/image29.png" /><Relationship Id="rId4" Type="http://schemas.openxmlformats.org/officeDocument/2006/relationships/image" Target="../media/image30.png" /><Relationship Id="rId5" Type="http://schemas.openxmlformats.org/officeDocument/2006/relationships/hyperlink" Target="mailto:global-PPS@uantwerpen.be" TargetMode="External" /><Relationship Id="rId6" Type="http://schemas.openxmlformats.org/officeDocument/2006/relationships/hyperlink" Target="http://www.global-pps.com/"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xml" /><Relationship Id="rId3" Type="http://schemas.openxmlformats.org/officeDocument/2006/relationships/hyperlink" Target="https://app.globalpps.uantwerpen.be/globalpps_webpps/" TargetMode="External" /><Relationship Id="rId4" Type="http://schemas.openxmlformats.org/officeDocument/2006/relationships/hyperlink" Target="http://www.global-pps.com/documents/"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3"/>
          <a:stretch>
            <a:fillRect/>
          </a:stretch>
        </a:blipFill>
      </p:bgPr>
    </p:bg>
    <p:spTree>
      <p:nvGrpSpPr>
        <p:cNvPr id="1" name=""/>
        <p:cNvGrpSpPr/>
        <p:nvPr/>
      </p:nvGrpSpPr>
      <p:grpSpPr/>
      <p:sp>
        <p:nvSpPr>
          <p:cNvPr id="5122" name="Title 1"/>
          <p:cNvSpPr>
            <a:spLocks noGrp="1"/>
          </p:cNvSpPr>
          <p:nvPr>
            <p:ph type="title"/>
          </p:nvPr>
        </p:nvSpPr>
        <p:spPr>
          <a:xfrm>
            <a:off x="457200" y="274638"/>
            <a:ext cx="8229600" cy="1143000"/>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en-US" altLang="nl-BE" sz="3200">
                <a:solidFill>
                  <a:srgbClr val="31859C"/>
                </a:solidFill>
                <a:latin typeface="Arial" pitchFamily="34" charset="0"/>
                <a:ea typeface="Arial" pitchFamily="34" charset="0"/>
              </a:rPr>
              <a:t>Global Point Prevalence Survey of Antimicrobial Consumption and Resistance</a:t>
            </a:r>
            <a:endParaRPr lang="en-GB" altLang="nl-BE" sz="3200"/>
          </a:p>
        </p:txBody>
      </p:sp>
      <p:sp>
        <p:nvSpPr>
          <p:cNvPr id="5123" name="TextBox 2"/>
          <p:cNvSpPr/>
          <p:nvPr/>
        </p:nvSpPr>
        <p:spPr>
          <a:xfrm>
            <a:off x="6664325" y="4057650"/>
            <a:ext cx="2022475" cy="3698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FontTx/>
              <a:buNone/>
            </a:pPr>
            <a:r>
              <a:rPr lang="nl-BE" altLang="fr-FR" sz="1800" i="1">
                <a:solidFill>
                  <a:schemeClr val="bg1"/>
                </a:solidFill>
                <a:latin typeface="Arial" pitchFamily="34" charset="0"/>
                <a:ea typeface="Arial" pitchFamily="34" charset="0"/>
              </a:rPr>
              <a:t>Presenter</a:t>
            </a:r>
            <a:endParaRPr lang="fr-BE" altLang="fr-FR" sz="1800" i="1">
              <a:solidFill>
                <a:schemeClr val="bg1"/>
              </a:solidFill>
              <a:latin typeface="Arial" pitchFamily="34" charset="0"/>
              <a:ea typeface="Arial" pitchFamily="34" charset="0"/>
            </a:endParaRPr>
          </a:p>
        </p:txBody>
      </p:sp>
      <p:sp>
        <p:nvSpPr>
          <p:cNvPr id="5124" name="TextBox 1"/>
          <p:cNvSpPr/>
          <p:nvPr/>
        </p:nvSpPr>
        <p:spPr>
          <a:xfrm>
            <a:off x="80963" y="5797550"/>
            <a:ext cx="3498850" cy="98425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eaLnBrk="1" hangingPunct="1">
              <a:spcBef>
                <a:spcPct val="0"/>
              </a:spcBef>
              <a:buNone/>
            </a:pPr>
            <a:endParaRPr lang="nl-BE" altLang="nl-BE" sz="1400" b="1">
              <a:solidFill>
                <a:srgbClr val="215968"/>
              </a:solidFill>
              <a:ea typeface="Arial" pitchFamily="34" charset="0"/>
            </a:endParaRPr>
          </a:p>
          <a:p>
            <a:pPr marL="0" lvl="0" indent="0" algn="ctr" eaLnBrk="1" hangingPunct="1">
              <a:spcBef>
                <a:spcPct val="0"/>
              </a:spcBef>
              <a:buNone/>
            </a:pPr>
            <a:r>
              <a:rPr lang="nl-BE" altLang="nl-BE" sz="2400">
                <a:latin typeface="Arial" pitchFamily="34" charset="0"/>
                <a:ea typeface="Arial" pitchFamily="34" charset="0"/>
                <a:hlinkClick r:id="rId2"/>
              </a:rPr>
              <a:t>www.global-pps.com</a:t>
            </a:r>
            <a:endParaRPr lang="nl-BE" altLang="nl-BE" sz="2400">
              <a:latin typeface="Arial" pitchFamily="34" charset="0"/>
              <a:ea typeface="Arial" pitchFamily="34" charset="0"/>
            </a:endParaRPr>
          </a:p>
          <a:p>
            <a:pPr marL="0" lvl="0" indent="0" algn="ctr" eaLnBrk="1" hangingPunct="1">
              <a:spcBef>
                <a:spcPct val="0"/>
              </a:spcBef>
              <a:buNone/>
            </a:pPr>
            <a:endParaRPr lang="nl-BE" altLang="nl-BE" sz="2000">
              <a:latin typeface="Arial" pitchFamily="34" charset="0"/>
              <a:ea typeface="Arial" pitchFamily="34" charset="0"/>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14338" name="Picture 8"/>
          <p:cNvPicPr>
            <a:picLocks noChangeAspect="1"/>
          </p:cNvPicPr>
          <p:nvPr/>
        </p:nvPicPr>
        <p:blipFill>
          <a:blip r:embed="rId2"/>
          <a:stretch>
            <a:fillRect/>
          </a:stretch>
        </p:blipFill>
        <p:spPr>
          <a:xfrm>
            <a:off x="50800" y="2014538"/>
            <a:ext cx="9032875" cy="2678112"/>
          </a:xfrm>
          <a:prstGeom prst="rect">
            <a:avLst/>
          </a:prstGeom>
          <a:noFill/>
          <a:ln>
            <a:noFill/>
            <a:miter lim="800000"/>
          </a:ln>
        </p:spPr>
      </p:pic>
      <p:sp>
        <p:nvSpPr>
          <p:cNvPr id="14339" name="TextBox 4"/>
          <p:cNvSpPr>
            <a:spLocks noGrp="1"/>
          </p:cNvSpPr>
          <p:nvPr>
            <p:ph type="title"/>
          </p:nvPr>
        </p:nvSpPr>
        <p:spPr>
          <a:xfrm>
            <a:off x="419100" y="430213"/>
            <a:ext cx="7586663" cy="1198562"/>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en-US" altLang="nl-BE" sz="3600" b="1">
                <a:solidFill>
                  <a:srgbClr val="00AAAB"/>
                </a:solidFill>
              </a:rPr>
              <a:t>Predefined detailed ward categorization </a:t>
            </a:r>
            <a:endParaRPr lang="en-US" altLang="nl-BE" sz="3600" b="1">
              <a:solidFill>
                <a:srgbClr val="00AAAB"/>
              </a:solidFill>
            </a:endParaRPr>
          </a:p>
        </p:txBody>
      </p:sp>
      <p:sp>
        <p:nvSpPr>
          <p:cNvPr id="14340"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976B64C6-89D1-4DB1-80AA-7243F693A934}" type="slidenum">
              <a:rPr lang="en-US" altLang="en-US" sz="1200">
                <a:solidFill>
                  <a:srgbClr val="898989"/>
                </a:solidFill>
                <a:ea typeface="Arial" pitchFamily="34" charset="0"/>
              </a:rPr>
              <a:t>10</a:t>
            </a:fld>
            <a:endParaRPr lang="en-US" altLang="en-US" sz="1200">
              <a:solidFill>
                <a:srgbClr val="898989"/>
              </a:solidFill>
              <a:ea typeface="Arial" pitchFamily="34" charset="0"/>
            </a:endParaRPr>
          </a:p>
        </p:txBody>
      </p:sp>
      <p:sp>
        <p:nvSpPr>
          <p:cNvPr id="14341" name="Rectangle 1"/>
          <p:cNvSpPr/>
          <p:nvPr/>
        </p:nvSpPr>
        <p:spPr>
          <a:xfrm>
            <a:off x="1527175" y="2393950"/>
            <a:ext cx="2635250" cy="27463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sp>
        <p:nvSpPr>
          <p:cNvPr id="14342" name="Rectangle 5"/>
          <p:cNvSpPr/>
          <p:nvPr/>
        </p:nvSpPr>
        <p:spPr>
          <a:xfrm>
            <a:off x="4162425" y="2408238"/>
            <a:ext cx="2636838" cy="276225"/>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sp>
        <p:nvSpPr>
          <p:cNvPr id="14343" name="Rectangle 6"/>
          <p:cNvSpPr/>
          <p:nvPr/>
        </p:nvSpPr>
        <p:spPr>
          <a:xfrm>
            <a:off x="4264025" y="3935413"/>
            <a:ext cx="2636838" cy="27463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15362" name="Picture 6"/>
          <p:cNvPicPr>
            <a:picLocks noChangeAspect="1"/>
          </p:cNvPicPr>
          <p:nvPr/>
        </p:nvPicPr>
        <p:blipFill>
          <a:blip r:embed="rId2"/>
          <a:stretch>
            <a:fillRect/>
          </a:stretch>
        </p:blipFill>
        <p:spPr>
          <a:xfrm>
            <a:off x="122238" y="919163"/>
            <a:ext cx="8823325" cy="5726112"/>
          </a:xfrm>
          <a:prstGeom prst="rect">
            <a:avLst/>
          </a:prstGeom>
          <a:noFill/>
          <a:ln>
            <a:noFill/>
            <a:miter lim="800000"/>
          </a:ln>
        </p:spPr>
      </p:pic>
      <p:sp>
        <p:nvSpPr>
          <p:cNvPr id="15363"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67338606-0833-4EBB-AB72-9E98C1495276}" type="slidenum">
              <a:rPr lang="en-US" altLang="nl-BE" sz="1200">
                <a:solidFill>
                  <a:srgbClr val="898989"/>
                </a:solidFill>
                <a:ea typeface="Arial" pitchFamily="34" charset="0"/>
              </a:rPr>
              <a:t>11</a:t>
            </a:fld>
            <a:endParaRPr lang="en-US" altLang="nl-BE" sz="1200">
              <a:solidFill>
                <a:srgbClr val="898989"/>
              </a:solidFill>
              <a:ea typeface="Arial" pitchFamily="34" charset="0"/>
            </a:endParaRPr>
          </a:p>
        </p:txBody>
      </p:sp>
      <p:sp>
        <p:nvSpPr>
          <p:cNvPr id="15364" name="TextBox 4"/>
          <p:cNvSpPr/>
          <p:nvPr/>
        </p:nvSpPr>
        <p:spPr>
          <a:xfrm>
            <a:off x="457200" y="314325"/>
            <a:ext cx="6329363" cy="646113"/>
          </a:xfrm>
          <a:prstGeom prst="rect">
            <a:avLst/>
          </a:prstGeom>
          <a:noFill/>
          <a:ln>
            <a:noFill/>
            <a:miter lim="800000"/>
          </a:ln>
        </p:spPr>
        <p:txBody>
          <a:bodyPr anchor="ctr" anchorCtr="0">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en-US" altLang="nl-BE" sz="3600" b="1">
                <a:solidFill>
                  <a:srgbClr val="00AAAB"/>
                </a:solidFill>
                <a:ea typeface="Arial" pitchFamily="34" charset="0"/>
              </a:rPr>
              <a:t>Collection of Denominator data</a:t>
            </a:r>
            <a:endParaRPr lang="en-US" altLang="nl-BE" sz="3600" b="1">
              <a:solidFill>
                <a:srgbClr val="00AAAB"/>
              </a:solidFill>
              <a:ea typeface="Arial" pitchFamily="34" charset="0"/>
            </a:endParaRPr>
          </a:p>
        </p:txBody>
      </p:sp>
      <p:sp>
        <p:nvSpPr>
          <p:cNvPr id="15365" name="Oval Callout 2"/>
          <p:cNvSpPr/>
          <p:nvPr/>
        </p:nvSpPr>
        <p:spPr>
          <a:xfrm>
            <a:off x="5864225" y="5287963"/>
            <a:ext cx="1658938" cy="798512"/>
          </a:xfrm>
          <a:prstGeom prst="wedgeEllipseCallout">
            <a:avLst>
              <a:gd name="adj1" fmla="val -20833"/>
              <a:gd name="adj2" fmla="val 62500"/>
            </a:avLst>
          </a:prstGeom>
          <a:gradFill rotWithShape="1">
            <a:gsLst>
              <a:gs pos="0">
                <a:srgbClr val="3F80CD"/>
              </a:gs>
              <a:gs pos="100000">
                <a:srgbClr val="9BC1FF"/>
              </a:gs>
            </a:gsLst>
            <a:lin ang="16200000"/>
          </a:gradFill>
          <a:ln>
            <a:solidFill>
              <a:srgbClr val="4A7EBB"/>
            </a:solidFill>
            <a:miter lim="800000"/>
          </a:ln>
          <a:effectLst>
            <a:outerShdw blurRad="40000" dist="23000" dir="5400000">
              <a:srgbClr val="000000">
                <a:alpha val="34999"/>
              </a:srgbClr>
            </a:outerShdw>
          </a:effectLst>
        </p:spPr>
        <p:txBody>
          <a:bodyPr anchor="ctr"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marR="0" lvl="0" indent="0" algn="ctr" eaLnBrk="1" hangingPunct="1"/>
            <a:r>
              <a:rPr lang="nl-BE" altLang="en-US" sz="1400">
                <a:solidFill>
                  <a:srgbClr val="C00000"/>
                </a:solidFill>
                <a:latin typeface="Calibri" pitchFamily="34" charset="0"/>
              </a:rPr>
              <a:t>Optional field for HAI module</a:t>
            </a:r>
            <a:endParaRPr lang="fr-BE" altLang="en-US" sz="1400">
              <a:solidFill>
                <a:srgbClr val="C00000"/>
              </a:solidFill>
              <a:latin typeface="Calibri" pitchFamily="34" charset="0"/>
            </a:endParaRP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6386" name="Content Placeholder 2"/>
          <p:cNvSpPr>
            <a:spLocks noGrp="1"/>
          </p:cNvSpPr>
          <p:nvPr>
            <p:ph sz="half" idx="1"/>
          </p:nvPr>
        </p:nvSpPr>
        <p:spPr>
          <a:xfrm>
            <a:off x="92075" y="1446213"/>
            <a:ext cx="8594725" cy="4233862"/>
          </a:xfrm>
          <a:prstGeom prst="rect">
            <a:avLst/>
          </a:prstGeom>
        </p:spPr>
        <p:txBody>
          <a:bodyPr vert="horz" wrap="square" lIns="91440" tIns="45720" rIns="91440" bIns="45720" numCol="1" anchor="t" anchorCtr="0" compatLnSpc="1">
            <a:prstTxWarp prst="textNoShape">
              <a:avLst/>
            </a:prstTxWarp>
          </a:bodyPr>
          <a:lstStyle/>
          <a:p>
            <a:pPr marL="342900" marR="0" lvl="0" indent="-342900" algn="ctr" defTabSz="457200" rtl="0" eaLnBrk="0" fontAlgn="base" latinLnBrk="0" hangingPunct="0">
              <a:lnSpc>
                <a:spcPct val="100000"/>
              </a:lnSpc>
              <a:spcBef>
                <a:spcPct val="0"/>
              </a:spcBef>
              <a:spcAft>
                <a:spcPct val="0"/>
              </a:spcAft>
              <a:buClr>
                <a:srgbClr val="000000"/>
              </a:buClr>
              <a:buSzTx/>
              <a:buFont typeface="Arial" pitchFamily="34" charset="0"/>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en-GB" altLang="nl-BE" sz="2600" b="1" i="0" u="none" strike="noStrike" kern="1200" cap="none" spc="0" normalizeH="0" baseline="0" noProof="0" smtClean="0">
                <a:ln>
                  <a:noFill/>
                </a:ln>
                <a:solidFill>
                  <a:srgbClr val="002060"/>
                </a:solidFill>
                <a:effectLst/>
                <a:uLnTx/>
                <a:uFillTx/>
                <a:latin typeface="Verdana" pitchFamily="34" charset="0"/>
                <a:ea typeface="+mn-ea"/>
                <a:cs typeface="+mn-cs"/>
              </a:rPr>
              <a:t>Include all admitted inpatients receiving an “</a:t>
            </a:r>
            <a:r>
              <a:rPr kumimoji="0" lang="en-GB" altLang="nl-BE" sz="2600" b="1" i="0" u="none" strike="noStrike" kern="1200" cap="none" spc="0" normalizeH="0" baseline="0" noProof="0" smtClean="0">
                <a:ln>
                  <a:noFill/>
                </a:ln>
                <a:solidFill>
                  <a:srgbClr val="009F91"/>
                </a:solidFill>
                <a:effectLst/>
                <a:uLnTx/>
                <a:uFillTx/>
                <a:latin typeface="Verdana" pitchFamily="34" charset="0"/>
                <a:ea typeface="+mn-ea"/>
                <a:cs typeface="+mn-cs"/>
              </a:rPr>
              <a:t>active/ongoing</a:t>
            </a:r>
            <a:r>
              <a:rPr kumimoji="0" lang="en-GB" altLang="nl-BE" sz="2600" b="1" i="0" u="none" strike="noStrike" kern="1200" cap="none" spc="0" normalizeH="0" baseline="0" noProof="0" smtClean="0">
                <a:ln>
                  <a:noFill/>
                </a:ln>
                <a:solidFill>
                  <a:srgbClr val="002060"/>
                </a:solidFill>
                <a:effectLst/>
                <a:uLnTx/>
                <a:uFillTx/>
                <a:latin typeface="Verdana" pitchFamily="34" charset="0"/>
                <a:ea typeface="+mn-ea"/>
                <a:cs typeface="+mn-cs"/>
              </a:rPr>
              <a:t>” antimicrobial prescription at 8 am on the day of survey</a:t>
            </a:r>
          </a:p>
          <a:p>
            <a:pPr marL="342900" marR="0" lvl="0" indent="-342900" algn="ctr" defTabSz="457200" rtl="0" eaLnBrk="0" fontAlgn="base" latinLnBrk="0" hangingPunct="0">
              <a:lnSpc>
                <a:spcPct val="100000"/>
              </a:lnSpc>
              <a:spcBef>
                <a:spcPct val="0"/>
              </a:spcBef>
              <a:spcAft>
                <a:spcPct val="0"/>
              </a:spcAft>
              <a:buClr>
                <a:srgbClr val="000000"/>
              </a:buClr>
              <a:buSzTx/>
              <a:buFont typeface="Arial" pitchFamily="34" charset="0"/>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endParaRPr kumimoji="0" lang="en-GB" altLang="fr-FR" sz="2600" b="1" i="0" u="none" strike="noStrike" kern="1200" cap="none" spc="0" normalizeH="0" baseline="0" noProof="0">
              <a:ln>
                <a:noFill/>
              </a:ln>
              <a:solidFill>
                <a:srgbClr val="002060"/>
              </a:solidFill>
              <a:effectLst/>
              <a:uLnTx/>
              <a:uFillTx/>
              <a:latin typeface="Verdana" pitchFamily="34" charset="0"/>
              <a:ea typeface="+mn-ea"/>
              <a:cs typeface="+mn-cs"/>
            </a:endParaRPr>
          </a:p>
          <a:p>
            <a:pPr marL="342900" marR="0" lvl="0" indent="-342900" algn="ctr" defTabSz="457200" rtl="0" eaLnBrk="0" fontAlgn="base" latinLnBrk="0" hangingPunct="0">
              <a:lnSpc>
                <a:spcPct val="100000"/>
              </a:lnSpc>
              <a:spcBef>
                <a:spcPct val="0"/>
              </a:spcBef>
              <a:spcAft>
                <a:spcPct val="0"/>
              </a:spcAft>
              <a:buClr>
                <a:srgbClr val="000000"/>
              </a:buClr>
              <a:buSzTx/>
              <a:buFont typeface="Arial" pitchFamily="34" charset="0"/>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en-GB" altLang="fr-FR" sz="2300" b="0" i="0" u="none" strike="noStrike" kern="1200" cap="none" spc="0" normalizeH="0" baseline="0" noProof="0" smtClean="0">
                <a:ln>
                  <a:noFill/>
                </a:ln>
                <a:solidFill>
                  <a:srgbClr val="002060"/>
                </a:solidFill>
                <a:effectLst/>
                <a:uLnTx/>
                <a:uFillTx/>
                <a:latin typeface="+mn-lt" pitchFamily="34" charset="0"/>
                <a:ea typeface="+mn-ea"/>
                <a:cs typeface="+mn-cs"/>
              </a:rPr>
              <a:t>In practice, this means 1) For an observed national average antimicrobial prevalence rate of 40% and 2) For a hospital with on average 400 admitted inpatients a day and a bed occupancy of 100%, you will need to collect detailed data for on average 160 inpatients for the entire hospital.</a:t>
            </a:r>
          </a:p>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endParaRPr kumimoji="0" lang="en-GB" altLang="fr-FR" sz="2300" b="0" i="0" u="none" strike="noStrike" kern="1200" cap="none" spc="0" normalizeH="0" baseline="0" noProof="0">
              <a:ln>
                <a:noFill/>
              </a:ln>
              <a:solidFill>
                <a:srgbClr val="002060"/>
              </a:solidFill>
              <a:effectLst/>
              <a:uLnTx/>
              <a:uFillTx/>
              <a:latin typeface="+mn-lt"/>
              <a:ea typeface="+mn-ea"/>
              <a:cs typeface="+mn-cs"/>
            </a:endParaRPr>
          </a:p>
          <a:p>
            <a:pPr marL="342900" marR="0" lvl="0" indent="-342900" algn="l" defTabSz="457200" rtl="0" eaLnBrk="0" fontAlgn="base" latinLnBrk="0" hangingPunct="0">
              <a:lnSpc>
                <a:spcPct val="100000"/>
              </a:lnSpc>
              <a:spcBef>
                <a:spcPts val="1200"/>
              </a:spcBef>
              <a:spcAft>
                <a:spcPct val="0"/>
              </a:spcAft>
              <a:buClr>
                <a:srgbClr val="000000"/>
              </a:buClr>
              <a:buSzTx/>
              <a:buFont typeface="Arial" pitchFamily="34" charset="0"/>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endParaRPr kumimoji="0" lang="en-GB" altLang="fr-FR" sz="2800" b="0" i="0" u="none" strike="noStrike" kern="1200" cap="none" spc="0" normalizeH="0" baseline="0" noProof="0" smtClean="0">
              <a:ln>
                <a:noFill/>
              </a:ln>
              <a:solidFill>
                <a:srgbClr val="215968"/>
              </a:solidFill>
              <a:effectLst/>
              <a:uLnTx/>
              <a:uFillTx/>
              <a:latin typeface="+mn-lt"/>
              <a:ea typeface="+mn-ea"/>
              <a:cs typeface="+mn-cs"/>
            </a:endParaRPr>
          </a:p>
          <a:p>
            <a:pPr marL="342900" marR="0" lvl="0" indent="-342900" algn="just" defTabSz="457200" rtl="0" eaLnBrk="0" fontAlgn="base" latinLnBrk="0" hangingPunct="0">
              <a:lnSpc>
                <a:spcPct val="100000"/>
              </a:lnSpc>
              <a:spcBef>
                <a:spcPct val="0"/>
              </a:spcBef>
              <a:spcAft>
                <a:spcPct val="0"/>
              </a:spcAft>
              <a:buClr>
                <a:srgbClr val="000000"/>
              </a:buClr>
              <a:buSzTx/>
              <a:buFont typeface="Arial" pitchFamily="34" charset="0"/>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endParaRPr kumimoji="0" lang="fr-BE" altLang="fr-FR" sz="2800" b="0" i="0" u="none" strike="noStrike" kern="1200" cap="none" spc="0" normalizeH="0" baseline="0" noProof="0" smtClean="0">
              <a:ln>
                <a:noFill/>
              </a:ln>
              <a:solidFill>
                <a:srgbClr val="215968"/>
              </a:solidFill>
              <a:effectLst>
                <a:outerShdw blurRad="38100" dist="38100" dir="2700000" algn="tl">
                  <a:srgbClr val="C0C0C0"/>
                </a:outerShdw>
              </a:effectLst>
              <a:uLnTx/>
              <a:uFillTx/>
              <a:latin typeface="+mn-lt"/>
              <a:ea typeface="+mn-ea"/>
              <a:cs typeface="+mn-cs"/>
            </a:endParaRPr>
          </a:p>
        </p:txBody>
      </p:sp>
      <p:sp>
        <p:nvSpPr>
          <p:cNvPr id="16387" name="TextBox 4"/>
          <p:cNvSpPr>
            <a:spLocks noGrp="1"/>
          </p:cNvSpPr>
          <p:nvPr>
            <p:ph type="title"/>
          </p:nvPr>
        </p:nvSpPr>
        <p:spPr>
          <a:xfrm>
            <a:off x="368300" y="319088"/>
            <a:ext cx="8445500" cy="708025"/>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GB" altLang="en-US" sz="3600" b="1">
                <a:solidFill>
                  <a:srgbClr val="00AAAB"/>
                </a:solidFill>
              </a:rPr>
              <a:t>Numerator – </a:t>
            </a:r>
            <a:r>
              <a:rPr lang="en-GB" altLang="nl-BE" sz="3600" b="1">
                <a:solidFill>
                  <a:srgbClr val="00AAAB"/>
                </a:solidFill>
              </a:rPr>
              <a:t>Inclusion criteria</a:t>
            </a:r>
            <a:endParaRPr lang="en-GB" altLang="nl-BE" sz="3600" b="1">
              <a:solidFill>
                <a:srgbClr val="00AAAB"/>
              </a:solidFill>
            </a:endParaRPr>
          </a:p>
        </p:txBody>
      </p:sp>
      <p:sp>
        <p:nvSpPr>
          <p:cNvPr id="16388"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22669C3B-C824-41A3-BF84-EA8455D173BF}" type="slidenum">
              <a:rPr lang="en-US" altLang="en-US" sz="1200">
                <a:solidFill>
                  <a:srgbClr val="898989"/>
                </a:solidFill>
                <a:ea typeface="Arial" pitchFamily="34" charset="0"/>
              </a:rPr>
              <a:t>12</a:t>
            </a:fld>
            <a:endParaRPr lang="en-US" altLang="en-US" sz="1200">
              <a:solidFill>
                <a:srgbClr val="898989"/>
              </a:solidFill>
              <a:ea typeface="Arial" pitchFamily="34" charset="0"/>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7410" name="Content Placeholder 2"/>
          <p:cNvSpPr>
            <a:spLocks noGrp="1"/>
          </p:cNvSpPr>
          <p:nvPr>
            <p:ph sz="half" idx="1"/>
          </p:nvPr>
        </p:nvSpPr>
        <p:spPr>
          <a:xfrm>
            <a:off x="200025" y="1057275"/>
            <a:ext cx="8743950" cy="5800725"/>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5pPr>
          </a:lstStyle>
          <a:p>
            <a:pPr lvl="0">
              <a:buClr>
                <a:srgbClr val="002060"/>
              </a:buClr>
              <a:buFont typeface="Wingdings" pitchFamily="2" charset="2"/>
              <a:buChar char="§"/>
            </a:pPr>
            <a:r>
              <a:rPr lang="en-US" altLang="fr-FR" sz="2400" b="1">
                <a:solidFill>
                  <a:srgbClr val="002060"/>
                </a:solidFill>
              </a:rPr>
              <a:t>Definition of an antimicrobial agent – Which one and when to include ?</a:t>
            </a:r>
            <a:endParaRPr lang="en-US" altLang="fr-FR" sz="2400" b="1">
              <a:solidFill>
                <a:srgbClr val="002060"/>
              </a:solidFill>
            </a:endParaRPr>
          </a:p>
          <a:p>
            <a:pPr lvl="1">
              <a:spcBef>
                <a:spcPct val="0"/>
              </a:spcBef>
              <a:buClr>
                <a:srgbClr val="002060"/>
              </a:buClr>
              <a:buChar char="•"/>
            </a:pPr>
            <a:r>
              <a:rPr lang="en-US" altLang="fr-FR" sz="1800">
                <a:solidFill>
                  <a:srgbClr val="009F91"/>
                </a:solidFill>
              </a:rPr>
              <a:t>Prescribed</a:t>
            </a:r>
            <a:r>
              <a:rPr lang="en-US" altLang="fr-FR" sz="1800">
                <a:solidFill>
                  <a:srgbClr val="002060"/>
                </a:solidFill>
              </a:rPr>
              <a:t> at 8 am the day of the survey</a:t>
            </a:r>
            <a:endParaRPr lang="en-US" altLang="fr-FR" sz="1800">
              <a:solidFill>
                <a:srgbClr val="002060"/>
              </a:solidFill>
            </a:endParaRPr>
          </a:p>
          <a:p>
            <a:pPr lvl="1">
              <a:spcBef>
                <a:spcPct val="0"/>
              </a:spcBef>
              <a:buClr>
                <a:srgbClr val="002060"/>
              </a:buClr>
              <a:buChar char="•"/>
            </a:pPr>
            <a:r>
              <a:rPr lang="en-US" altLang="fr-FR" sz="1800">
                <a:solidFill>
                  <a:srgbClr val="002060"/>
                </a:solidFill>
              </a:rPr>
              <a:t>Include active and ongoing antimicrobials: include an ongoing antimicrobial prescribed e.g. 3 times/week but not on the day of the survey </a:t>
            </a:r>
            <a:endParaRPr lang="en-US" altLang="fr-FR" sz="1800">
              <a:solidFill>
                <a:srgbClr val="002060"/>
              </a:solidFill>
            </a:endParaRPr>
          </a:p>
          <a:p>
            <a:pPr lvl="0">
              <a:spcBef>
                <a:spcPts val="600"/>
              </a:spcBef>
              <a:buClr>
                <a:srgbClr val="002060"/>
              </a:buClr>
              <a:buFont typeface="Wingdings" pitchFamily="2" charset="2"/>
              <a:buChar char="§"/>
            </a:pPr>
            <a:r>
              <a:rPr lang="en-GB" altLang="nl-BE" sz="2400" b="1">
                <a:solidFill>
                  <a:srgbClr val="002060"/>
                </a:solidFill>
              </a:rPr>
              <a:t>Antimicrobials under surveillance </a:t>
            </a:r>
            <a:r>
              <a:rPr lang="en-GB" altLang="nl-BE" sz="1800">
                <a:solidFill>
                  <a:srgbClr val="002060"/>
                </a:solidFill>
              </a:rPr>
              <a:t>(</a:t>
            </a:r>
            <a:r>
              <a:rPr lang="en-US" altLang="nl-BE" sz="1800">
                <a:solidFill>
                  <a:srgbClr val="002060"/>
                </a:solidFill>
              </a:rPr>
              <a:t>according to WHO ATC classification; this is done automatically during data-entry by the Global-PPS programme)</a:t>
            </a:r>
            <a:endParaRPr lang="en-GB" altLang="nl-BE" sz="1800">
              <a:solidFill>
                <a:srgbClr val="002060"/>
              </a:solidFill>
            </a:endParaRPr>
          </a:p>
          <a:p>
            <a:pPr lvl="1">
              <a:spcBef>
                <a:spcPct val="0"/>
              </a:spcBef>
              <a:spcAft>
                <a:spcPts val="600"/>
              </a:spcAft>
              <a:buClr>
                <a:srgbClr val="002060"/>
              </a:buClr>
              <a:buChar char="•"/>
            </a:pPr>
            <a:r>
              <a:rPr lang="en-GB" altLang="nl-BE" sz="1800">
                <a:solidFill>
                  <a:srgbClr val="002060"/>
                </a:solidFill>
              </a:rPr>
              <a:t>Antibacterials for systemic use: J01 </a:t>
            </a:r>
            <a:endParaRPr lang="nl-BE" altLang="nl-BE" sz="1800">
              <a:solidFill>
                <a:srgbClr val="002060"/>
              </a:solidFill>
            </a:endParaRPr>
          </a:p>
          <a:p>
            <a:pPr lvl="1">
              <a:spcBef>
                <a:spcPct val="0"/>
              </a:spcBef>
              <a:spcAft>
                <a:spcPts val="600"/>
              </a:spcAft>
              <a:buClr>
                <a:srgbClr val="002060"/>
              </a:buClr>
              <a:buChar char="•"/>
            </a:pPr>
            <a:r>
              <a:rPr lang="en-GB" altLang="nl-BE" sz="1800">
                <a:solidFill>
                  <a:srgbClr val="002060"/>
                </a:solidFill>
              </a:rPr>
              <a:t>Antimycotics and antifungals for systemic use: J02 and D01BA </a:t>
            </a:r>
            <a:endParaRPr lang="nl-BE" altLang="nl-BE" sz="1800">
              <a:solidFill>
                <a:srgbClr val="002060"/>
              </a:solidFill>
            </a:endParaRPr>
          </a:p>
          <a:p>
            <a:pPr lvl="1">
              <a:spcBef>
                <a:spcPct val="0"/>
              </a:spcBef>
              <a:spcAft>
                <a:spcPts val="600"/>
              </a:spcAft>
              <a:buClr>
                <a:srgbClr val="002060"/>
              </a:buClr>
              <a:buChar char="•"/>
            </a:pPr>
            <a:r>
              <a:rPr lang="en-GB" altLang="nl-BE" sz="1800">
                <a:solidFill>
                  <a:srgbClr val="002060"/>
                </a:solidFill>
              </a:rPr>
              <a:t>Antibiotics and other drugs used for treatment of tuberculosis: J04A</a:t>
            </a:r>
            <a:endParaRPr lang="en-GB" altLang="nl-BE" sz="1800">
              <a:solidFill>
                <a:srgbClr val="002060"/>
              </a:solidFill>
            </a:endParaRPr>
          </a:p>
          <a:p>
            <a:pPr lvl="1">
              <a:spcBef>
                <a:spcPct val="0"/>
              </a:spcBef>
              <a:spcAft>
                <a:spcPts val="600"/>
              </a:spcAft>
              <a:buClr>
                <a:srgbClr val="002060"/>
              </a:buClr>
              <a:buChar char="•"/>
            </a:pPr>
            <a:r>
              <a:rPr lang="en-GB" altLang="nl-BE" sz="1800">
                <a:solidFill>
                  <a:srgbClr val="002060"/>
                </a:solidFill>
              </a:rPr>
              <a:t>Antibiotics used as intestinal anti-infectives: A07AA</a:t>
            </a:r>
            <a:endParaRPr lang="nl-BE" altLang="nl-BE" sz="1800">
              <a:solidFill>
                <a:srgbClr val="002060"/>
              </a:solidFill>
            </a:endParaRPr>
          </a:p>
          <a:p>
            <a:pPr lvl="1">
              <a:spcBef>
                <a:spcPct val="0"/>
              </a:spcBef>
              <a:spcAft>
                <a:spcPts val="600"/>
              </a:spcAft>
              <a:buClr>
                <a:srgbClr val="002060"/>
              </a:buClr>
              <a:buChar char="•"/>
            </a:pPr>
            <a:r>
              <a:rPr lang="en-GB" altLang="nl-BE" sz="1800">
                <a:solidFill>
                  <a:srgbClr val="002060"/>
                </a:solidFill>
              </a:rPr>
              <a:t>Antiprotozoals used as antibacterial agents, nitroimidazole derivatives: P01AB</a:t>
            </a:r>
            <a:endParaRPr lang="nl-BE" altLang="nl-BE" sz="1800">
              <a:solidFill>
                <a:srgbClr val="002060"/>
              </a:solidFill>
            </a:endParaRPr>
          </a:p>
          <a:p>
            <a:pPr lvl="1">
              <a:spcBef>
                <a:spcPct val="0"/>
              </a:spcBef>
              <a:spcAft>
                <a:spcPts val="600"/>
              </a:spcAft>
              <a:buClr>
                <a:srgbClr val="002060"/>
              </a:buClr>
              <a:buChar char="•"/>
            </a:pPr>
            <a:r>
              <a:rPr lang="en-GB" altLang="nl-BE" sz="1800">
                <a:solidFill>
                  <a:srgbClr val="002060"/>
                </a:solidFill>
              </a:rPr>
              <a:t>Antivirals : J05</a:t>
            </a:r>
            <a:endParaRPr lang="nl-BE" altLang="nl-BE" sz="1800">
              <a:solidFill>
                <a:srgbClr val="002060"/>
              </a:solidFill>
            </a:endParaRPr>
          </a:p>
          <a:p>
            <a:pPr lvl="1">
              <a:spcBef>
                <a:spcPct val="0"/>
              </a:spcBef>
              <a:spcAft>
                <a:spcPts val="600"/>
              </a:spcAft>
              <a:buClr>
                <a:srgbClr val="002060"/>
              </a:buClr>
              <a:buChar char="•"/>
            </a:pPr>
            <a:r>
              <a:rPr lang="en-GB" altLang="nl-BE" sz="1800">
                <a:solidFill>
                  <a:srgbClr val="002060"/>
                </a:solidFill>
              </a:rPr>
              <a:t>Antimalarials: P01B</a:t>
            </a:r>
            <a:endParaRPr lang="fr-FR" altLang="fr-FR" sz="1800">
              <a:solidFill>
                <a:srgbClr val="215968"/>
              </a:solidFill>
            </a:endParaRPr>
          </a:p>
          <a:p>
            <a:pPr lvl="0">
              <a:spcBef>
                <a:spcPts val="600"/>
              </a:spcBef>
              <a:buClr>
                <a:srgbClr val="002060"/>
              </a:buClr>
              <a:buFont typeface="Wingdings" pitchFamily="2" charset="2"/>
              <a:buChar char="§"/>
            </a:pPr>
            <a:r>
              <a:rPr lang="fr-FR" altLang="fr-FR" sz="2400" b="1">
                <a:solidFill>
                  <a:srgbClr val="002060"/>
                </a:solidFill>
              </a:rPr>
              <a:t>Antimicrobials for topical use are excluded </a:t>
            </a:r>
            <a:endParaRPr lang="fr-FR" altLang="fr-FR" sz="2400" b="1">
              <a:solidFill>
                <a:srgbClr val="002060"/>
              </a:solidFill>
            </a:endParaRPr>
          </a:p>
        </p:txBody>
      </p:sp>
      <p:sp>
        <p:nvSpPr>
          <p:cNvPr id="17411"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72E61C46-EBFF-4A72-BE64-5D0241692B8F}" type="slidenum">
              <a:rPr lang="en-US" altLang="en-US" sz="1200">
                <a:solidFill>
                  <a:srgbClr val="898989"/>
                </a:solidFill>
                <a:ea typeface="Arial" pitchFamily="34" charset="0"/>
              </a:rPr>
              <a:t>13</a:t>
            </a:fld>
            <a:endParaRPr lang="en-US" altLang="en-US" sz="1200">
              <a:solidFill>
                <a:srgbClr val="898989"/>
              </a:solidFill>
              <a:ea typeface="Arial" pitchFamily="34" charset="0"/>
            </a:endParaRPr>
          </a:p>
        </p:txBody>
      </p:sp>
      <p:sp>
        <p:nvSpPr>
          <p:cNvPr id="17412" name="TextBox 4"/>
          <p:cNvSpPr>
            <a:spLocks noGrp="1"/>
          </p:cNvSpPr>
          <p:nvPr>
            <p:ph type="title"/>
          </p:nvPr>
        </p:nvSpPr>
        <p:spPr>
          <a:xfrm>
            <a:off x="368300" y="319088"/>
            <a:ext cx="8445500" cy="708025"/>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GB" altLang="en-US" sz="3600" b="1">
                <a:solidFill>
                  <a:srgbClr val="00AAAB"/>
                </a:solidFill>
              </a:rPr>
              <a:t>Numerator – </a:t>
            </a:r>
            <a:r>
              <a:rPr lang="en-GB" altLang="nl-BE" sz="3600" b="1">
                <a:solidFill>
                  <a:srgbClr val="00AAAB"/>
                </a:solidFill>
              </a:rPr>
              <a:t>Inclusion criteria</a:t>
            </a:r>
            <a:endParaRPr lang="en-GB" altLang="nl-BE" sz="3600" b="1">
              <a:solidFill>
                <a:srgbClr val="00AAAB"/>
              </a:solidFill>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8434" name="Content Placeholder 2"/>
          <p:cNvSpPr>
            <a:spLocks noGrp="1"/>
          </p:cNvSpPr>
          <p:nvPr>
            <p:ph sz="half" idx="1"/>
          </p:nvPr>
        </p:nvSpPr>
        <p:spPr>
          <a:xfrm>
            <a:off x="342900" y="1900238"/>
            <a:ext cx="8186738" cy="3259137"/>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5pPr>
          </a:lstStyle>
          <a:p>
            <a:pPr marL="342900" lvl="0" indent="-342900">
              <a:buClr>
                <a:srgbClr val="002060"/>
              </a:buClr>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nl-BE" altLang="fr-FR" sz="2400" b="1">
                <a:solidFill>
                  <a:srgbClr val="002060"/>
                </a:solidFill>
              </a:rPr>
              <a:t>Day hospitalizations and ambulatory care patients</a:t>
            </a:r>
            <a:endParaRPr lang="nl-BE" altLang="fr-FR" sz="2400" b="1">
              <a:solidFill>
                <a:srgbClr val="002060"/>
              </a:solidFill>
            </a:endParaRPr>
          </a:p>
          <a:p>
            <a:pPr marL="342900" lvl="0" indent="-342900">
              <a:buClr>
                <a:srgbClr val="002060"/>
              </a:buClr>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nl-BE" altLang="fr-FR" sz="2400" b="1">
                <a:solidFill>
                  <a:srgbClr val="002060"/>
                </a:solidFill>
              </a:rPr>
              <a:t>Patients admitted to the ward after 8 am on the day of the survey</a:t>
            </a:r>
            <a:endParaRPr lang="nl-BE" altLang="fr-FR" sz="2400" b="1">
              <a:solidFill>
                <a:srgbClr val="002060"/>
              </a:solidFill>
            </a:endParaRPr>
          </a:p>
          <a:p>
            <a:pPr marL="342900" lvl="0" indent="-342900">
              <a:buClr>
                <a:srgbClr val="000000"/>
              </a:buCl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endParaRPr lang="nl-BE" altLang="fr-FR" sz="2400">
              <a:solidFill>
                <a:srgbClr val="215968"/>
              </a:solidFill>
            </a:endParaRPr>
          </a:p>
          <a:p>
            <a:pPr marL="342900" lvl="1" indent="-342900">
              <a:buClr>
                <a:srgbClr val="002060"/>
              </a:buClr>
              <a:buFont typeface="Wingdings" pitchFamily="2" charset="2"/>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nl-BE" altLang="fr-FR" sz="2800" b="1">
                <a:solidFill>
                  <a:srgbClr val="002060"/>
                </a:solidFill>
              </a:rPr>
              <a:t>Those patients are NOT counted in the numerator nor in the denominator!</a:t>
            </a:r>
            <a:endParaRPr lang="nl-BE" altLang="fr-FR" sz="2800" b="1">
              <a:solidFill>
                <a:srgbClr val="002060"/>
              </a:solidFill>
            </a:endParaRPr>
          </a:p>
          <a:p>
            <a:pPr marL="342900" lvl="0" indent="-342900">
              <a:buClr>
                <a:srgbClr val="000000"/>
              </a:buClr>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endParaRPr lang="nl-BE" altLang="fr-FR" sz="2400">
              <a:solidFill>
                <a:srgbClr val="215968"/>
              </a:solidFill>
            </a:endParaRPr>
          </a:p>
        </p:txBody>
      </p:sp>
      <p:sp>
        <p:nvSpPr>
          <p:cNvPr id="18435"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6B5B4C42-A145-4030-9EA9-903636A5CF8A}" type="slidenum">
              <a:rPr lang="en-US" altLang="en-US" sz="1200">
                <a:solidFill>
                  <a:srgbClr val="898989"/>
                </a:solidFill>
                <a:ea typeface="Arial" pitchFamily="34" charset="0"/>
              </a:rPr>
              <a:t>14</a:t>
            </a:fld>
            <a:endParaRPr lang="en-US" altLang="en-US" sz="1200">
              <a:solidFill>
                <a:srgbClr val="898989"/>
              </a:solidFill>
              <a:ea typeface="Arial" pitchFamily="34" charset="0"/>
            </a:endParaRPr>
          </a:p>
        </p:txBody>
      </p:sp>
      <p:sp>
        <p:nvSpPr>
          <p:cNvPr id="18436" name="TextBox 4"/>
          <p:cNvSpPr>
            <a:spLocks noGrp="1"/>
          </p:cNvSpPr>
          <p:nvPr>
            <p:ph type="title"/>
          </p:nvPr>
        </p:nvSpPr>
        <p:spPr>
          <a:xfrm>
            <a:off x="342900" y="446088"/>
            <a:ext cx="7569200" cy="1252537"/>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GB" altLang="nl-BE" sz="3600" b="1">
                <a:solidFill>
                  <a:srgbClr val="00AAAB"/>
                </a:solidFill>
              </a:rPr>
              <a:t>Exclusion criteria : to be applied in the numerator and denominator</a:t>
            </a:r>
            <a:endParaRPr lang="en-GB" altLang="nl-BE" sz="3600" b="1">
              <a:solidFill>
                <a:srgbClr val="00AAAB"/>
              </a:solidFill>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9458" name="TextBox 4"/>
          <p:cNvSpPr>
            <a:spLocks noGrp="1"/>
          </p:cNvSpPr>
          <p:nvPr>
            <p:ph type="title"/>
          </p:nvPr>
        </p:nvSpPr>
        <p:spPr>
          <a:xfrm>
            <a:off x="300038" y="304800"/>
            <a:ext cx="8229600" cy="708025"/>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US" altLang="nl-BE" sz="3600" b="1">
                <a:solidFill>
                  <a:srgbClr val="00AAAB"/>
                </a:solidFill>
              </a:rPr>
              <a:t>Essential data to collect: numerator</a:t>
            </a:r>
            <a:endParaRPr lang="en-US" altLang="nl-BE" sz="3600" b="1">
              <a:solidFill>
                <a:srgbClr val="00AAAB"/>
              </a:solidFill>
            </a:endParaRPr>
          </a:p>
        </p:txBody>
      </p:sp>
      <p:sp>
        <p:nvSpPr>
          <p:cNvPr id="19459" name="Content Placeholder 2"/>
          <p:cNvSpPr>
            <a:spLocks noGrp="1"/>
          </p:cNvSpPr>
          <p:nvPr>
            <p:ph sz="quarter" idx="1"/>
          </p:nvPr>
        </p:nvSpPr>
        <p:spPr>
          <a:xfrm>
            <a:off x="300038" y="1235075"/>
            <a:ext cx="8582025" cy="5543550"/>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5pPr>
          </a:lstStyle>
          <a:p>
            <a:pPr marL="342900" lvl="0" indent="-342900" algn="just">
              <a:spcBef>
                <a:spcPct val="0"/>
              </a:spcBef>
              <a:buClr>
                <a:srgbClr val="000000"/>
              </a:buClr>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nl-BE" altLang="fr-FR" b="1" u="sng">
                <a:solidFill>
                  <a:srgbClr val="009F91"/>
                </a:solidFill>
              </a:rPr>
              <a:t>At the patient level</a:t>
            </a:r>
            <a:r>
              <a:rPr lang="nl-BE" altLang="fr-FR" b="1">
                <a:solidFill>
                  <a:srgbClr val="009F91"/>
                </a:solidFill>
              </a:rPr>
              <a:t>:  </a:t>
            </a:r>
            <a:endParaRPr lang="nl-BE" altLang="fr-FR" b="1">
              <a:solidFill>
                <a:srgbClr val="009F91"/>
              </a:solidFill>
            </a:endParaRPr>
          </a:p>
          <a:p>
            <a:pPr marL="342900" lvl="0" indent="-342900" algn="just">
              <a:spcBef>
                <a:spcPct val="0"/>
              </a:spcBef>
              <a:buClr>
                <a:srgbClr val="000000"/>
              </a:buClr>
              <a:buFont typeface="Wingdings" pitchFamily="2" charset="2"/>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nl-BE" altLang="fr-FR" sz="2200">
                <a:solidFill>
                  <a:srgbClr val="002060"/>
                </a:solidFill>
              </a:rPr>
              <a:t>Age, gender and weight, for neonates birth and gestational age (optional)</a:t>
            </a:r>
            <a:endParaRPr lang="nl-BE" altLang="fr-FR" sz="2200">
              <a:solidFill>
                <a:srgbClr val="002060"/>
              </a:solidFill>
            </a:endParaRPr>
          </a:p>
          <a:p>
            <a:pPr marL="342900" lvl="0" indent="-342900" algn="just">
              <a:spcBef>
                <a:spcPct val="0"/>
              </a:spcBef>
              <a:buClr>
                <a:srgbClr val="000000"/>
              </a:buClr>
              <a:buFont typeface="Wingdings" pitchFamily="2" charset="2"/>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sz="2200">
                <a:solidFill>
                  <a:srgbClr val="002060"/>
                </a:solidFill>
              </a:rPr>
              <a:t>Treatment based on biomarker; which one (CRP, PCT or other lab-based biomarker, WBC count), type of sample and most relevant value</a:t>
            </a:r>
            <a:endParaRPr lang="nl-BE" altLang="fr-FR" sz="2200">
              <a:solidFill>
                <a:srgbClr val="002060"/>
              </a:solidFill>
            </a:endParaRPr>
          </a:p>
          <a:p>
            <a:pPr marL="342900" lvl="0" indent="-342900" algn="just">
              <a:spcBef>
                <a:spcPts val="1200"/>
              </a:spcBef>
              <a:buClr>
                <a:srgbClr val="000000"/>
              </a:buClr>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nl-BE" altLang="fr-FR" b="1" u="sng">
                <a:solidFill>
                  <a:srgbClr val="009F91"/>
                </a:solidFill>
              </a:rPr>
              <a:t>At the antimicrobial prescription level:</a:t>
            </a:r>
            <a:endParaRPr lang="nl-BE" altLang="fr-FR" b="1" u="sng">
              <a:solidFill>
                <a:srgbClr val="009F91"/>
              </a:solidFill>
            </a:endParaRPr>
          </a:p>
          <a:p>
            <a:pPr marL="342900" lvl="0" indent="-342900">
              <a:spcBef>
                <a:spcPct val="0"/>
              </a:spcBef>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sz="2200">
                <a:solidFill>
                  <a:srgbClr val="002060"/>
                </a:solidFill>
              </a:rPr>
              <a:t>Antimicrobial agent/s (substance level - generic name)</a:t>
            </a:r>
            <a:endParaRPr lang="en-GB" altLang="fr-FR" sz="2200">
              <a:solidFill>
                <a:srgbClr val="002060"/>
              </a:solidFill>
            </a:endParaRPr>
          </a:p>
          <a:p>
            <a:pPr marL="342900" lvl="0" indent="-342900">
              <a:spcBef>
                <a:spcPct val="0"/>
              </a:spcBef>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sz="2200">
                <a:solidFill>
                  <a:srgbClr val="002060"/>
                </a:solidFill>
              </a:rPr>
              <a:t>Start date antimicrobial (optional)</a:t>
            </a:r>
            <a:endParaRPr lang="en-GB" altLang="fr-FR" sz="2200">
              <a:solidFill>
                <a:srgbClr val="002060"/>
              </a:solidFill>
            </a:endParaRPr>
          </a:p>
          <a:p>
            <a:pPr marL="342900" lvl="0" indent="-342900">
              <a:spcBef>
                <a:spcPct val="0"/>
              </a:spcBef>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sz="2200">
                <a:solidFill>
                  <a:srgbClr val="002060"/>
                </a:solidFill>
              </a:rPr>
              <a:t>Dose per administration - N doses/day - route of administration </a:t>
            </a:r>
            <a:endParaRPr lang="en-GB" altLang="fr-FR" sz="2200">
              <a:solidFill>
                <a:srgbClr val="002060"/>
              </a:solidFill>
            </a:endParaRPr>
          </a:p>
          <a:p>
            <a:pPr marL="342900" lvl="0" indent="-342900">
              <a:spcBef>
                <a:spcPct val="0"/>
              </a:spcBef>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sz="2200">
                <a:solidFill>
                  <a:srgbClr val="002060"/>
                </a:solidFill>
              </a:rPr>
              <a:t>Reasons for treatment (anatomical site of infection)</a:t>
            </a:r>
            <a:endParaRPr lang="en-GB" altLang="fr-FR" sz="2200">
              <a:solidFill>
                <a:srgbClr val="002060"/>
              </a:solidFill>
            </a:endParaRPr>
          </a:p>
          <a:p>
            <a:pPr marL="457200" lvl="1" indent="0">
              <a:spcBef>
                <a:spcPct val="0"/>
              </a:spcBef>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sz="2200">
                <a:solidFill>
                  <a:srgbClr val="002060"/>
                </a:solidFill>
              </a:rPr>
              <a:t>What the clinician intends to treat !</a:t>
            </a:r>
            <a:endParaRPr lang="en-GB" altLang="fr-FR" sz="2200">
              <a:solidFill>
                <a:srgbClr val="002060"/>
              </a:solidFill>
            </a:endParaRPr>
          </a:p>
          <a:p>
            <a:pPr marL="342900" lvl="0" indent="-342900">
              <a:spcBef>
                <a:spcPct val="0"/>
              </a:spcBef>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sz="2200">
                <a:solidFill>
                  <a:srgbClr val="002060"/>
                </a:solidFill>
              </a:rPr>
              <a:t>Indication for therapy (Community Acquired or Healthcare Associated Infection; Medical or Surgical Prophylaxis) </a:t>
            </a:r>
            <a:endParaRPr lang="en-GB" altLang="fr-FR" sz="2200">
              <a:solidFill>
                <a:srgbClr val="002060"/>
              </a:solidFill>
            </a:endParaRPr>
          </a:p>
        </p:txBody>
      </p:sp>
      <p:sp>
        <p:nvSpPr>
          <p:cNvPr id="19460" name="Slide Number Placeholder 5"/>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4DCA18D7-6AA8-4F9A-9B88-6159F0D41956}" type="slidenum">
              <a:rPr lang="en-US" altLang="en-US" sz="1200">
                <a:solidFill>
                  <a:srgbClr val="898989"/>
                </a:solidFill>
                <a:ea typeface="Arial" pitchFamily="34" charset="0"/>
              </a:rPr>
              <a:t>15</a:t>
            </a:fld>
            <a:endParaRPr lang="en-US" altLang="en-US" sz="1200">
              <a:solidFill>
                <a:srgbClr val="898989"/>
              </a:solidFill>
              <a:ea typeface="Arial" pitchFamily="34" charset="0"/>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20482" name="Content Placeholder 6"/>
          <p:cNvSpPr>
            <a:spLocks noGrp="1"/>
          </p:cNvSpPr>
          <p:nvPr>
            <p:ph idx="1"/>
          </p:nvPr>
        </p:nvSpPr>
        <p:spPr>
          <a:xfrm>
            <a:off x="280988" y="976313"/>
            <a:ext cx="8651875" cy="5332412"/>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None/>
            </a:pPr>
            <a:r>
              <a:rPr lang="nl-BE" altLang="fr-FR" sz="2400" b="1" u="sng">
                <a:solidFill>
                  <a:srgbClr val="009F91"/>
                </a:solidFill>
              </a:rPr>
              <a:t>At the level of the antimicrobial prescription, next:</a:t>
            </a:r>
            <a:endParaRPr lang="nl-BE" altLang="fr-FR" sz="2400" b="1" u="sng">
              <a:solidFill>
                <a:srgbClr val="009F91"/>
              </a:solidFill>
            </a:endParaRPr>
          </a:p>
          <a:p>
            <a:pPr marL="0" lvl="0" indent="0" algn="just">
              <a:spcBef>
                <a:spcPct val="0"/>
              </a:spcBef>
              <a:buClr>
                <a:srgbClr val="000000"/>
              </a:buClr>
              <a:buFont typeface="Wingdings" pitchFamily="2" charset="2"/>
              <a:buChar char="§"/>
            </a:pPr>
            <a:r>
              <a:rPr lang="en-GB" altLang="fr-FR" sz="2400" b="1">
                <a:solidFill>
                  <a:srgbClr val="002060"/>
                </a:solidFill>
              </a:rPr>
              <a:t>  Quality indicators</a:t>
            </a:r>
            <a:endParaRPr lang="en-GB" altLang="fr-FR" sz="2400" b="1">
              <a:solidFill>
                <a:srgbClr val="002060"/>
              </a:solidFill>
            </a:endParaRPr>
          </a:p>
          <a:p>
            <a:pPr marL="742950" lvl="1" indent="-285750">
              <a:spcBef>
                <a:spcPct val="0"/>
              </a:spcBef>
              <a:buClr>
                <a:srgbClr val="002060"/>
              </a:buClr>
              <a:buChar char="•"/>
            </a:pPr>
            <a:r>
              <a:rPr lang="en-GB" altLang="fr-FR" sz="1800">
                <a:solidFill>
                  <a:srgbClr val="002060"/>
                </a:solidFill>
              </a:rPr>
              <a:t>Reason for therapeutic or prophylactic prescription written in notes?</a:t>
            </a:r>
            <a:endParaRPr lang="en-GB" altLang="fr-FR" sz="1800">
              <a:solidFill>
                <a:srgbClr val="002060"/>
              </a:solidFill>
            </a:endParaRPr>
          </a:p>
          <a:p>
            <a:pPr marL="742950" lvl="1" indent="-285750">
              <a:spcBef>
                <a:spcPct val="0"/>
              </a:spcBef>
              <a:buClr>
                <a:srgbClr val="002060"/>
              </a:buClr>
              <a:buChar char="•"/>
            </a:pPr>
            <a:r>
              <a:rPr lang="en-GB" altLang="fr-FR" sz="1800">
                <a:solidFill>
                  <a:srgbClr val="002060"/>
                </a:solidFill>
              </a:rPr>
              <a:t>Stop and review date of prescription written in notes?</a:t>
            </a:r>
            <a:endParaRPr lang="en-GB" altLang="fr-FR" sz="1800">
              <a:solidFill>
                <a:srgbClr val="002060"/>
              </a:solidFill>
            </a:endParaRPr>
          </a:p>
          <a:p>
            <a:pPr marL="742950" lvl="1" indent="-285750">
              <a:spcBef>
                <a:spcPct val="0"/>
              </a:spcBef>
              <a:buClr>
                <a:srgbClr val="002060"/>
              </a:buClr>
              <a:buChar char="•"/>
            </a:pPr>
            <a:r>
              <a:rPr lang="en-GB" altLang="fr-FR" sz="1800">
                <a:solidFill>
                  <a:srgbClr val="002060"/>
                </a:solidFill>
              </a:rPr>
              <a:t>Prescription compliant with local guidelines?</a:t>
            </a:r>
            <a:endParaRPr lang="en-GB" altLang="fr-FR" sz="1800">
              <a:solidFill>
                <a:srgbClr val="002060"/>
              </a:solidFill>
            </a:endParaRPr>
          </a:p>
          <a:p>
            <a:pPr marL="0" lvl="0" indent="0" algn="just">
              <a:spcBef>
                <a:spcPct val="0"/>
              </a:spcBef>
              <a:buClr>
                <a:srgbClr val="000000"/>
              </a:buClr>
              <a:buFont typeface="Wingdings" pitchFamily="2" charset="2"/>
              <a:buChar char="§"/>
            </a:pPr>
            <a:r>
              <a:rPr lang="en-GB" altLang="fr-FR" sz="2400" b="1">
                <a:solidFill>
                  <a:srgbClr val="002060"/>
                </a:solidFill>
              </a:rPr>
              <a:t>  “Empiric” or “Targeted” treatment</a:t>
            </a:r>
            <a:endParaRPr lang="en-GB" altLang="fr-FR" sz="2400" b="1">
              <a:solidFill>
                <a:srgbClr val="002060"/>
              </a:solidFill>
            </a:endParaRPr>
          </a:p>
          <a:p>
            <a:pPr marL="0" lvl="0" indent="0">
              <a:spcBef>
                <a:spcPct val="0"/>
              </a:spcBef>
              <a:buClr>
                <a:srgbClr val="000000"/>
              </a:buClr>
              <a:buFont typeface="Wingdings" pitchFamily="2" charset="2"/>
              <a:buChar char="§"/>
            </a:pPr>
            <a:r>
              <a:rPr lang="en-GB" altLang="fr-FR" sz="2400" b="1">
                <a:solidFill>
                  <a:srgbClr val="002060"/>
                </a:solidFill>
              </a:rPr>
              <a:t>   If targeted: complete if available maximum 3 micro-organisms 	and 1 resistance type per MO </a:t>
            </a:r>
            <a:r>
              <a:rPr lang="en-GB" altLang="fr-FR" sz="1800" b="1">
                <a:solidFill>
                  <a:srgbClr val="002060"/>
                </a:solidFill>
              </a:rPr>
              <a:t>(see data collection templates, P9) </a:t>
            </a:r>
            <a:endParaRPr lang="en-GB" altLang="fr-FR" sz="1800" b="1">
              <a:solidFill>
                <a:srgbClr val="002060"/>
              </a:solidFill>
            </a:endParaRPr>
          </a:p>
          <a:p>
            <a:pPr marL="742950" lvl="1" indent="-285750">
              <a:spcBef>
                <a:spcPct val="0"/>
              </a:spcBef>
              <a:buClr>
                <a:srgbClr val="002060"/>
              </a:buClr>
              <a:buChar char="•"/>
            </a:pPr>
            <a:r>
              <a:rPr lang="en-GB" altLang="fr-FR" sz="1600">
                <a:solidFill>
                  <a:srgbClr val="002060"/>
                </a:solidFill>
              </a:rPr>
              <a:t>MRSA</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Methicillin-resistant coagulase-negative staphylococci</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PNSP (Penicillin-nonsusceptible Streptococcus pneumoniae)</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MSL (macrolide-lincosamide-streptogramin resistance in Streptococcus isolates)</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VRE</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ESBL-producing Enterobacteriaceae</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3rd generation cephalosporin resistant Enterobacteriaceae non-ESBL producing or ESBL status unknown </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Carbapenem-resistant Enterobacteriaceae </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ESBL-producing nonfermenting Gram-negative bacilli</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Carbapenem-resistant nonfermenting Gram-negative bacilli </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Other MDR organisms </a:t>
            </a:r>
            <a:endParaRPr lang="en-GB" altLang="fr-FR" sz="1600">
              <a:solidFill>
                <a:srgbClr val="002060"/>
              </a:solidFill>
            </a:endParaRPr>
          </a:p>
          <a:p>
            <a:pPr marL="742950" lvl="1" indent="-285750">
              <a:spcBef>
                <a:spcPct val="0"/>
              </a:spcBef>
              <a:buClr>
                <a:srgbClr val="002060"/>
              </a:buClr>
              <a:buChar char="•"/>
            </a:pPr>
            <a:r>
              <a:rPr lang="en-GB" altLang="fr-FR" sz="1600">
                <a:solidFill>
                  <a:srgbClr val="002060"/>
                </a:solidFill>
              </a:rPr>
              <a:t>Azoles (Targeted against resistant antifungals )</a:t>
            </a:r>
            <a:endParaRPr lang="en-GB" altLang="fr-FR" sz="1600">
              <a:solidFill>
                <a:srgbClr val="002060"/>
              </a:solidFill>
            </a:endParaRPr>
          </a:p>
          <a:p>
            <a:pPr marL="0" lvl="0" indent="0">
              <a:spcBef>
                <a:spcPct val="0"/>
              </a:spcBef>
              <a:buChar char="•"/>
            </a:pPr>
            <a:endParaRPr lang="en-GB" altLang="fr-FR" sz="2400"/>
          </a:p>
        </p:txBody>
      </p:sp>
      <p:sp>
        <p:nvSpPr>
          <p:cNvPr id="20483" name="Slide Number Placeholder 4"/>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44800FF6-E180-4843-9A9A-6968D0C643D5}" type="slidenum">
              <a:rPr lang="en-US" altLang="en-US" sz="1200">
                <a:solidFill>
                  <a:srgbClr val="898989"/>
                </a:solidFill>
                <a:ea typeface="Arial" pitchFamily="34" charset="0"/>
              </a:rPr>
              <a:t>16</a:t>
            </a:fld>
            <a:endParaRPr lang="en-US" altLang="en-US" sz="1200">
              <a:solidFill>
                <a:srgbClr val="898989"/>
              </a:solidFill>
              <a:ea typeface="Arial" pitchFamily="34" charset="0"/>
            </a:endParaRPr>
          </a:p>
        </p:txBody>
      </p:sp>
      <p:sp>
        <p:nvSpPr>
          <p:cNvPr id="20484" name="TextBox 4"/>
          <p:cNvSpPr>
            <a:spLocks noGrp="1"/>
          </p:cNvSpPr>
          <p:nvPr>
            <p:ph type="title"/>
          </p:nvPr>
        </p:nvSpPr>
        <p:spPr>
          <a:xfrm>
            <a:off x="457200" y="315913"/>
            <a:ext cx="8229600" cy="617537"/>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US" altLang="nl-BE" sz="3600" b="1">
                <a:solidFill>
                  <a:srgbClr val="00AAAB"/>
                </a:solidFill>
              </a:rPr>
              <a:t>Essential data to collect: numerator</a:t>
            </a:r>
            <a:endParaRPr lang="en-US" altLang="nl-BE" sz="3600" b="1">
              <a:solidFill>
                <a:srgbClr val="00AAAB"/>
              </a:solidFill>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21506" name="Title 1"/>
          <p:cNvSpPr>
            <a:spLocks noGrp="1"/>
          </p:cNvSpPr>
          <p:nvPr>
            <p:ph type="title"/>
          </p:nvPr>
        </p:nvSpPr>
        <p:spPr>
          <a:xfrm>
            <a:off x="227013" y="288925"/>
            <a:ext cx="7669212" cy="701675"/>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nl-BE" altLang="fr-FR" sz="3400" b="1">
                <a:solidFill>
                  <a:srgbClr val="00AAAB"/>
                </a:solidFill>
              </a:rPr>
              <a:t>Reporting in case of product combination</a:t>
            </a:r>
            <a:endParaRPr lang="fr-BE" altLang="fr-FR" sz="3400" b="1">
              <a:solidFill>
                <a:srgbClr val="00AAAB"/>
              </a:solidFill>
            </a:endParaRPr>
          </a:p>
        </p:txBody>
      </p:sp>
      <p:sp>
        <p:nvSpPr>
          <p:cNvPr id="21507" name="Slide Number Placeholder 4"/>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E6CC6EA4-3258-434B-A7F0-0D2E3B0AC899}" type="slidenum">
              <a:rPr lang="en-US" altLang="nl-BE" sz="1200">
                <a:solidFill>
                  <a:srgbClr val="898989"/>
                </a:solidFill>
                <a:ea typeface="Arial" pitchFamily="34" charset="0"/>
              </a:rPr>
              <a:t>17</a:t>
            </a:fld>
            <a:endParaRPr lang="en-US" altLang="nl-BE" sz="1200">
              <a:solidFill>
                <a:srgbClr val="898989"/>
              </a:solidFill>
              <a:ea typeface="Arial" pitchFamily="34" charset="0"/>
            </a:endParaRPr>
          </a:p>
        </p:txBody>
      </p:sp>
      <p:sp>
        <p:nvSpPr>
          <p:cNvPr id="21508" name="Rectangle 6"/>
          <p:cNvSpPr/>
          <p:nvPr/>
        </p:nvSpPr>
        <p:spPr>
          <a:xfrm>
            <a:off x="227013" y="990600"/>
            <a:ext cx="8697912" cy="581660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en-US" altLang="fr-FR" sz="2400" b="1">
                <a:solidFill>
                  <a:srgbClr val="009F91"/>
                </a:solidFill>
                <a:ea typeface="Arial" pitchFamily="34" charset="0"/>
              </a:rPr>
              <a:t>Combinations of an antibiotic and an enzyme inhibitor: </a:t>
            </a:r>
            <a:endParaRPr lang="en-US" altLang="fr-FR" sz="2400" b="1">
              <a:solidFill>
                <a:srgbClr val="009F91"/>
              </a:solidFill>
              <a:ea typeface="Arial" pitchFamily="34" charset="0"/>
            </a:endParaRPr>
          </a:p>
          <a:p>
            <a:pPr marL="0" lvl="0" indent="0" eaLnBrk="1" hangingPunct="1">
              <a:spcBef>
                <a:spcPct val="0"/>
              </a:spcBef>
              <a:buFont typeface="Wingdings" pitchFamily="2" charset="2"/>
            </a:pPr>
            <a:r>
              <a:rPr lang="en-US" altLang="fr-FR" sz="2000">
                <a:solidFill>
                  <a:srgbClr val="002060"/>
                </a:solidFill>
                <a:ea typeface="Arial" pitchFamily="34" charset="0"/>
              </a:rPr>
              <a:t>  Ampicillin and </a:t>
            </a:r>
            <a:r>
              <a:rPr lang="en-GB" altLang="fr-FR" sz="2000">
                <a:ea typeface="Arial" pitchFamily="34" charset="0"/>
              </a:rPr>
              <a:t>beta-lactamase inhibitor</a:t>
            </a:r>
            <a:r>
              <a:rPr lang="en-US" altLang="fr-FR" sz="2000">
                <a:solidFill>
                  <a:srgbClr val="002060"/>
                </a:solidFill>
                <a:ea typeface="Arial" pitchFamily="34" charset="0"/>
              </a:rPr>
              <a:t>: </a:t>
            </a:r>
            <a:r>
              <a:rPr lang="en-US" altLang="fr-FR" sz="2000" b="1">
                <a:solidFill>
                  <a:srgbClr val="009F91"/>
                </a:solidFill>
                <a:ea typeface="Arial" pitchFamily="34" charset="0"/>
              </a:rPr>
              <a:t>report only ampicillin dose</a:t>
            </a:r>
            <a:endParaRPr lang="en-US" altLang="fr-FR" sz="2000" b="1">
              <a:solidFill>
                <a:srgbClr val="009F91"/>
              </a:solidFill>
              <a:ea typeface="Arial" pitchFamily="34" charset="0"/>
            </a:endParaRPr>
          </a:p>
          <a:p>
            <a:pPr marL="0" lvl="0" indent="0" eaLnBrk="1" hangingPunct="1">
              <a:spcBef>
                <a:spcPct val="0"/>
              </a:spcBef>
              <a:buFont typeface="Wingdings" pitchFamily="2" charset="2"/>
            </a:pPr>
            <a:r>
              <a:rPr lang="en-US" altLang="fr-FR" sz="2000">
                <a:solidFill>
                  <a:srgbClr val="002060"/>
                </a:solidFill>
                <a:ea typeface="Arial" pitchFamily="34" charset="0"/>
              </a:rPr>
              <a:t>  Amoxicillin and </a:t>
            </a:r>
            <a:r>
              <a:rPr lang="en-GB" altLang="fr-FR" sz="2000">
                <a:ea typeface="Arial" pitchFamily="34" charset="0"/>
              </a:rPr>
              <a:t>beta-lactamase inhibitor</a:t>
            </a:r>
            <a:r>
              <a:rPr lang="en-US" altLang="fr-FR" sz="2000">
                <a:solidFill>
                  <a:srgbClr val="002060"/>
                </a:solidFill>
                <a:ea typeface="Arial" pitchFamily="34" charset="0"/>
              </a:rPr>
              <a:t>: </a:t>
            </a:r>
            <a:r>
              <a:rPr lang="en-US" altLang="fr-FR" sz="2000" b="1">
                <a:solidFill>
                  <a:srgbClr val="009F91"/>
                </a:solidFill>
                <a:ea typeface="Arial" pitchFamily="34" charset="0"/>
              </a:rPr>
              <a:t>report only amoxicillin dose</a:t>
            </a:r>
            <a:endParaRPr lang="en-US" altLang="fr-FR" sz="2000" b="1">
              <a:solidFill>
                <a:srgbClr val="009F91"/>
              </a:solidFill>
              <a:ea typeface="Arial" pitchFamily="34" charset="0"/>
            </a:endParaRPr>
          </a:p>
          <a:p>
            <a:pPr marL="0" lvl="0" indent="0" eaLnBrk="1" hangingPunct="1">
              <a:spcBef>
                <a:spcPct val="0"/>
              </a:spcBef>
              <a:buFont typeface="Wingdings" pitchFamily="2" charset="2"/>
            </a:pPr>
            <a:r>
              <a:rPr lang="en-US" altLang="fr-FR" sz="2000">
                <a:solidFill>
                  <a:srgbClr val="002060"/>
                </a:solidFill>
                <a:ea typeface="Arial" pitchFamily="34" charset="0"/>
              </a:rPr>
              <a:t>  Ticarcillin and </a:t>
            </a:r>
            <a:r>
              <a:rPr lang="en-GB" altLang="fr-FR" sz="2000">
                <a:ea typeface="Arial" pitchFamily="34" charset="0"/>
              </a:rPr>
              <a:t>beta-lactamase inhibitor</a:t>
            </a:r>
            <a:r>
              <a:rPr lang="en-US" altLang="fr-FR" sz="2000">
                <a:solidFill>
                  <a:srgbClr val="002060"/>
                </a:solidFill>
                <a:ea typeface="Arial" pitchFamily="34" charset="0"/>
              </a:rPr>
              <a:t>: </a:t>
            </a:r>
            <a:r>
              <a:rPr lang="en-US" altLang="fr-FR" sz="2000" b="1">
                <a:solidFill>
                  <a:srgbClr val="009F91"/>
                </a:solidFill>
                <a:ea typeface="Arial" pitchFamily="34" charset="0"/>
              </a:rPr>
              <a:t>report only ticarcillin dose</a:t>
            </a:r>
            <a:endParaRPr lang="en-US" altLang="fr-FR" sz="2000" b="1">
              <a:solidFill>
                <a:srgbClr val="009F91"/>
              </a:solidFill>
              <a:ea typeface="Arial" pitchFamily="34" charset="0"/>
            </a:endParaRPr>
          </a:p>
          <a:p>
            <a:pPr marL="0" lvl="0" indent="0" eaLnBrk="1" hangingPunct="1">
              <a:spcBef>
                <a:spcPct val="0"/>
              </a:spcBef>
              <a:buFont typeface="Wingdings" pitchFamily="2" charset="2"/>
            </a:pPr>
            <a:r>
              <a:rPr lang="en-US" altLang="fr-FR" sz="2000">
                <a:solidFill>
                  <a:srgbClr val="002060"/>
                </a:solidFill>
                <a:ea typeface="Arial" pitchFamily="34" charset="0"/>
              </a:rPr>
              <a:t>  Piperacillin and </a:t>
            </a:r>
            <a:r>
              <a:rPr lang="en-GB" altLang="fr-FR" sz="2000">
                <a:ea typeface="Arial" pitchFamily="34" charset="0"/>
              </a:rPr>
              <a:t>beta-lactamase inhibitor</a:t>
            </a:r>
            <a:r>
              <a:rPr lang="en-US" altLang="fr-FR" sz="2000">
                <a:solidFill>
                  <a:srgbClr val="002060"/>
                </a:solidFill>
                <a:ea typeface="Arial" pitchFamily="34" charset="0"/>
              </a:rPr>
              <a:t>: </a:t>
            </a:r>
            <a:r>
              <a:rPr lang="en-US" altLang="fr-FR" sz="2000" b="1">
                <a:solidFill>
                  <a:srgbClr val="009F91"/>
                </a:solidFill>
                <a:ea typeface="Arial" pitchFamily="34" charset="0"/>
              </a:rPr>
              <a:t>report only piperacillin dose</a:t>
            </a:r>
            <a:endParaRPr lang="en-US" altLang="fr-FR" sz="2000" b="1">
              <a:solidFill>
                <a:srgbClr val="009F91"/>
              </a:solidFill>
              <a:ea typeface="Arial" pitchFamily="34" charset="0"/>
            </a:endParaRPr>
          </a:p>
          <a:p>
            <a:pPr marL="0" lvl="0" indent="0" eaLnBrk="1" hangingPunct="1">
              <a:spcBef>
                <a:spcPct val="0"/>
              </a:spcBef>
              <a:buFont typeface="Wingdings" pitchFamily="2" charset="2"/>
            </a:pPr>
            <a:r>
              <a:rPr lang="en-US" altLang="fr-FR" sz="2000">
                <a:solidFill>
                  <a:srgbClr val="002060"/>
                </a:solidFill>
                <a:ea typeface="Arial" pitchFamily="34" charset="0"/>
              </a:rPr>
              <a:t>  Imipenem and </a:t>
            </a:r>
            <a:r>
              <a:rPr lang="en-GB" altLang="fr-FR" sz="2000">
                <a:ea typeface="Arial" pitchFamily="34" charset="0"/>
              </a:rPr>
              <a:t>beta-lactamase inhibitor</a:t>
            </a:r>
            <a:r>
              <a:rPr lang="en-US" altLang="fr-FR" sz="2000">
                <a:solidFill>
                  <a:srgbClr val="002060"/>
                </a:solidFill>
                <a:ea typeface="Arial" pitchFamily="34" charset="0"/>
              </a:rPr>
              <a:t>: </a:t>
            </a:r>
            <a:r>
              <a:rPr lang="en-US" altLang="fr-FR" sz="2000" b="1">
                <a:solidFill>
                  <a:srgbClr val="009F91"/>
                </a:solidFill>
                <a:ea typeface="Arial" pitchFamily="34" charset="0"/>
              </a:rPr>
              <a:t>report only imipenem dose</a:t>
            </a:r>
            <a:endParaRPr lang="en-US" altLang="fr-FR" sz="2000" b="1">
              <a:solidFill>
                <a:srgbClr val="009F91"/>
              </a:solidFill>
              <a:ea typeface="Arial" pitchFamily="34" charset="0"/>
            </a:endParaRPr>
          </a:p>
          <a:p>
            <a:pPr marL="0" lvl="0" indent="0" eaLnBrk="1" hangingPunct="1">
              <a:spcBef>
                <a:spcPct val="0"/>
              </a:spcBef>
              <a:buFont typeface="Wingdings" pitchFamily="2" charset="2"/>
            </a:pPr>
            <a:r>
              <a:rPr lang="en-US" altLang="fr-FR" sz="2000">
                <a:solidFill>
                  <a:srgbClr val="002060"/>
                </a:solidFill>
                <a:ea typeface="Arial" pitchFamily="34" charset="0"/>
              </a:rPr>
              <a:t>  Panipenem and betamipron: </a:t>
            </a:r>
            <a:r>
              <a:rPr lang="en-US" altLang="fr-FR" sz="2000" b="1">
                <a:solidFill>
                  <a:srgbClr val="009F91"/>
                </a:solidFill>
                <a:ea typeface="Arial" pitchFamily="34" charset="0"/>
              </a:rPr>
              <a:t>report only panipenem </a:t>
            </a:r>
            <a:endParaRPr lang="en-US" altLang="fr-FR" sz="2000" b="1">
              <a:solidFill>
                <a:srgbClr val="009F91"/>
              </a:solidFill>
              <a:ea typeface="Arial" pitchFamily="34" charset="0"/>
            </a:endParaRPr>
          </a:p>
          <a:p>
            <a:pPr marL="0" lvl="0" indent="0" eaLnBrk="1" hangingPunct="1">
              <a:spcBef>
                <a:spcPct val="0"/>
              </a:spcBef>
              <a:buFontTx/>
              <a:buNone/>
            </a:pPr>
            <a:r>
              <a:rPr lang="fr-BE" altLang="fr-FR" sz="2000" b="1" i="1">
                <a:solidFill>
                  <a:srgbClr val="002060"/>
                </a:solidFill>
                <a:ea typeface="Arial" pitchFamily="34" charset="0"/>
              </a:rPr>
              <a:t>Examples: </a:t>
            </a:r>
            <a:endParaRPr lang="fr-BE" altLang="fr-FR" sz="2000" b="1" i="1">
              <a:solidFill>
                <a:srgbClr val="002060"/>
              </a:solidFill>
              <a:ea typeface="Arial" pitchFamily="34" charset="0"/>
            </a:endParaRPr>
          </a:p>
          <a:p>
            <a:pPr marL="0" lvl="0" indent="0" eaLnBrk="1" hangingPunct="1">
              <a:spcBef>
                <a:spcPct val="0"/>
              </a:spcBef>
              <a:buFontTx/>
              <a:buNone/>
            </a:pPr>
            <a:r>
              <a:rPr lang="fr-BE" altLang="fr-FR" sz="2000">
                <a:solidFill>
                  <a:srgbClr val="002060"/>
                </a:solidFill>
                <a:ea typeface="Arial" pitchFamily="34" charset="0"/>
              </a:rPr>
              <a:t>Augmentin® 1.2g IV </a:t>
            </a:r>
            <a:r>
              <a:rPr lang="en-GB" altLang="en-US" sz="2000">
                <a:solidFill>
                  <a:srgbClr val="002060"/>
                </a:solidFill>
                <a:latin typeface="Arial" pitchFamily="34" charset="0"/>
                <a:ea typeface="Arial" pitchFamily="34" charset="0"/>
                <a:sym typeface="Wingdings" pitchFamily="2" charset="2"/>
              </a:rPr>
              <a:t></a:t>
            </a:r>
            <a:r>
              <a:rPr lang="fr-BE" altLang="fr-FR" sz="2000">
                <a:solidFill>
                  <a:srgbClr val="002060"/>
                </a:solidFill>
                <a:ea typeface="Arial" pitchFamily="34" charset="0"/>
              </a:rPr>
              <a:t> 1g (amoxicillin) + 200mg (clavulanic acid): </a:t>
            </a:r>
            <a:r>
              <a:rPr lang="fr-BE" altLang="fr-FR" sz="2000" b="1">
                <a:solidFill>
                  <a:srgbClr val="002060"/>
                </a:solidFill>
                <a:ea typeface="Arial" pitchFamily="34" charset="0"/>
              </a:rPr>
              <a:t>report only 1 g </a:t>
            </a:r>
            <a:endParaRPr lang="fr-BE" altLang="fr-FR" sz="2000">
              <a:solidFill>
                <a:srgbClr val="002060"/>
              </a:solidFill>
              <a:ea typeface="Arial" pitchFamily="34" charset="0"/>
            </a:endParaRPr>
          </a:p>
          <a:p>
            <a:pPr marL="0" lvl="0" indent="0" eaLnBrk="1" hangingPunct="1">
              <a:spcBef>
                <a:spcPct val="0"/>
              </a:spcBef>
              <a:buFontTx/>
              <a:buNone/>
            </a:pPr>
            <a:r>
              <a:rPr lang="en-GB" altLang="en-US" sz="2000">
                <a:solidFill>
                  <a:srgbClr val="002060"/>
                </a:solidFill>
                <a:ea typeface="Arial" pitchFamily="34" charset="0"/>
              </a:rPr>
              <a:t>Piperacillin® 4.5g IV </a:t>
            </a:r>
            <a:r>
              <a:rPr lang="en-GB" altLang="en-US" sz="2000">
                <a:solidFill>
                  <a:srgbClr val="002060"/>
                </a:solidFill>
                <a:latin typeface="Arial" pitchFamily="34" charset="0"/>
                <a:ea typeface="Arial" pitchFamily="34" charset="0"/>
                <a:sym typeface="Wingdings" pitchFamily="2" charset="2"/>
              </a:rPr>
              <a:t> </a:t>
            </a:r>
            <a:r>
              <a:rPr lang="en-GB" altLang="en-US" sz="2000">
                <a:solidFill>
                  <a:srgbClr val="002060"/>
                </a:solidFill>
                <a:ea typeface="Arial" pitchFamily="34" charset="0"/>
              </a:rPr>
              <a:t>4g (piperacillin) + 500mg (tazobactam), </a:t>
            </a:r>
            <a:r>
              <a:rPr lang="en-GB" altLang="en-US" sz="2000" b="1">
                <a:solidFill>
                  <a:srgbClr val="002060"/>
                </a:solidFill>
                <a:ea typeface="Arial" pitchFamily="34" charset="0"/>
              </a:rPr>
              <a:t>report only 4 g </a:t>
            </a:r>
            <a:endParaRPr lang="fr-BE" altLang="en-US" sz="2000">
              <a:solidFill>
                <a:srgbClr val="002060"/>
              </a:solidFill>
              <a:ea typeface="Arial" pitchFamily="34" charset="0"/>
            </a:endParaRPr>
          </a:p>
          <a:p>
            <a:pPr marL="0" lvl="0" indent="0" eaLnBrk="1" hangingPunct="1">
              <a:spcBef>
                <a:spcPct val="0"/>
              </a:spcBef>
              <a:buFontTx/>
              <a:buNone/>
            </a:pPr>
            <a:endParaRPr lang="en-US" altLang="fr-FR" sz="2400" b="1">
              <a:solidFill>
                <a:srgbClr val="C00000"/>
              </a:solidFill>
              <a:ea typeface="Arial" pitchFamily="34" charset="0"/>
            </a:endParaRPr>
          </a:p>
          <a:p>
            <a:pPr marL="0" lvl="0" indent="0" eaLnBrk="1" hangingPunct="1">
              <a:spcBef>
                <a:spcPct val="0"/>
              </a:spcBef>
              <a:buFontTx/>
              <a:buNone/>
            </a:pPr>
            <a:r>
              <a:rPr lang="en-US" altLang="fr-FR" sz="2400" b="1">
                <a:solidFill>
                  <a:srgbClr val="009F91"/>
                </a:solidFill>
                <a:ea typeface="Arial" pitchFamily="34" charset="0"/>
              </a:rPr>
              <a:t>Other combinations of multiple antimicrobial substances</a:t>
            </a:r>
            <a:r>
              <a:rPr lang="en-US" altLang="fr-FR" sz="2400">
                <a:solidFill>
                  <a:srgbClr val="009F91"/>
                </a:solidFill>
                <a:ea typeface="Arial" pitchFamily="34" charset="0"/>
              </a:rPr>
              <a:t>: </a:t>
            </a:r>
            <a:endParaRPr lang="en-US" altLang="fr-FR" sz="2400">
              <a:solidFill>
                <a:srgbClr val="009F91"/>
              </a:solidFill>
              <a:ea typeface="Arial" pitchFamily="34" charset="0"/>
            </a:endParaRPr>
          </a:p>
          <a:p>
            <a:pPr marL="0" lvl="0" indent="0" eaLnBrk="1" hangingPunct="1">
              <a:spcBef>
                <a:spcPct val="0"/>
              </a:spcBef>
              <a:buFontTx/>
              <a:buNone/>
            </a:pPr>
            <a:r>
              <a:rPr lang="en-US" altLang="fr-FR" sz="2000">
                <a:solidFill>
                  <a:srgbClr val="002060"/>
                </a:solidFill>
                <a:ea typeface="Arial" pitchFamily="34" charset="0"/>
              </a:rPr>
              <a:t>Sulfamethoxazole and Trimethoprim: report total amount of both sulfamethoxazole and trimethoprim </a:t>
            </a:r>
            <a:endParaRPr lang="en-US" altLang="fr-FR" sz="2000">
              <a:solidFill>
                <a:srgbClr val="002060"/>
              </a:solidFill>
              <a:ea typeface="Arial" pitchFamily="34" charset="0"/>
            </a:endParaRPr>
          </a:p>
          <a:p>
            <a:pPr marL="0" lvl="0" indent="0" eaLnBrk="1" hangingPunct="1">
              <a:spcBef>
                <a:spcPct val="0"/>
              </a:spcBef>
              <a:buFontTx/>
              <a:buNone/>
            </a:pPr>
            <a:r>
              <a:rPr lang="fr-BE" altLang="fr-FR" sz="2000" b="1" i="1">
                <a:solidFill>
                  <a:srgbClr val="002060"/>
                </a:solidFill>
                <a:ea typeface="Arial" pitchFamily="34" charset="0"/>
              </a:rPr>
              <a:t>Example: </a:t>
            </a:r>
            <a:endParaRPr lang="fr-BE" altLang="fr-FR" sz="2000" b="1" i="1">
              <a:solidFill>
                <a:srgbClr val="002060"/>
              </a:solidFill>
              <a:ea typeface="Arial" pitchFamily="34" charset="0"/>
            </a:endParaRPr>
          </a:p>
          <a:p>
            <a:pPr marL="0" lvl="0" indent="0" eaLnBrk="1" hangingPunct="1">
              <a:spcBef>
                <a:spcPct val="0"/>
              </a:spcBef>
              <a:buFontTx/>
              <a:buNone/>
            </a:pPr>
            <a:r>
              <a:rPr lang="en-US" altLang="fr-FR" sz="2000">
                <a:solidFill>
                  <a:srgbClr val="002060"/>
                </a:solidFill>
                <a:ea typeface="Arial" pitchFamily="34" charset="0"/>
              </a:rPr>
              <a:t>Cotrimoxazole 960mg: (sulfamethoxazole 800mg + trimethoprim 160mg), report 960mg </a:t>
            </a:r>
            <a:endParaRPr lang="en-US" altLang="fr-FR" sz="2000">
              <a:solidFill>
                <a:srgbClr val="002060"/>
              </a:solidFill>
              <a:ea typeface="Arial" pitchFamily="34" charset="0"/>
            </a:endParaRPr>
          </a:p>
          <a:p>
            <a:pPr marL="0" lvl="0" indent="0" algn="ctr" eaLnBrk="1" hangingPunct="1">
              <a:spcBef>
                <a:spcPct val="0"/>
              </a:spcBef>
              <a:buFontTx/>
              <a:buNone/>
            </a:pPr>
            <a:r>
              <a:rPr lang="en-US" altLang="fr-FR" sz="2000" b="1">
                <a:solidFill>
                  <a:srgbClr val="002060"/>
                </a:solidFill>
                <a:ea typeface="Arial" pitchFamily="34" charset="0"/>
              </a:rPr>
              <a:t>See antimicrobial list at </a:t>
            </a:r>
            <a:r>
              <a:rPr lang="fr-BE" altLang="fr-FR" sz="2000">
                <a:ea typeface="Arial" pitchFamily="34" charset="0"/>
                <a:hlinkClick r:id="rId2"/>
              </a:rPr>
              <a:t>www.global-pps.com/documents/</a:t>
            </a:r>
            <a:endParaRPr lang="fr-BE" altLang="fr-FR" sz="2000" b="1">
              <a:solidFill>
                <a:srgbClr val="002060"/>
              </a:solidFill>
              <a:ea typeface="Arial" pitchFamily="34" charset="0"/>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22530" name="Picture 5"/>
          <p:cNvPicPr>
            <a:picLocks noChangeAspect="1"/>
          </p:cNvPicPr>
          <p:nvPr/>
        </p:nvPicPr>
        <p:blipFill>
          <a:blip r:embed="rId3"/>
          <a:stretch>
            <a:fillRect/>
          </a:stretch>
        </p:blipFill>
        <p:spPr>
          <a:xfrm>
            <a:off x="50800" y="965200"/>
            <a:ext cx="8991600" cy="5842000"/>
          </a:xfrm>
          <a:prstGeom prst="rect">
            <a:avLst/>
          </a:prstGeom>
          <a:noFill/>
          <a:ln>
            <a:noFill/>
            <a:miter lim="800000"/>
          </a:ln>
        </p:spPr>
      </p:pic>
      <p:sp>
        <p:nvSpPr>
          <p:cNvPr id="22531" name="TextBox 4"/>
          <p:cNvSpPr/>
          <p:nvPr/>
        </p:nvSpPr>
        <p:spPr>
          <a:xfrm>
            <a:off x="255588" y="360363"/>
            <a:ext cx="8229600" cy="522287"/>
          </a:xfrm>
          <a:prstGeom prst="rect">
            <a:avLst/>
          </a:prstGeom>
          <a:noFill/>
          <a:ln>
            <a:noFill/>
            <a:miter lim="800000"/>
          </a:ln>
        </p:spPr>
        <p:txBody>
          <a:bodyPr anchor="ctr" anchorCtr="0">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en-US" altLang="nl-BE" sz="2800" b="1">
                <a:solidFill>
                  <a:srgbClr val="00AAAB"/>
                </a:solidFill>
                <a:ea typeface="Arial" pitchFamily="34" charset="0"/>
              </a:rPr>
              <a:t>Collection of Numerator data – </a:t>
            </a:r>
            <a:r>
              <a:rPr lang="en-US" altLang="nl-BE" sz="2800" b="1" u="sng">
                <a:solidFill>
                  <a:srgbClr val="00AAAB"/>
                </a:solidFill>
                <a:ea typeface="Arial" pitchFamily="34" charset="0"/>
              </a:rPr>
              <a:t>LIGHT version</a:t>
            </a:r>
            <a:endParaRPr lang="en-US" altLang="nl-BE" sz="2800" b="1" u="sng">
              <a:solidFill>
                <a:srgbClr val="00AAAB"/>
              </a:solidFill>
              <a:ea typeface="Arial" pitchFamily="34" charset="0"/>
            </a:endParaRPr>
          </a:p>
        </p:txBody>
      </p:sp>
      <p:sp>
        <p:nvSpPr>
          <p:cNvPr id="22532" name="Rectangle 10"/>
          <p:cNvSpPr/>
          <p:nvPr/>
        </p:nvSpPr>
        <p:spPr>
          <a:xfrm>
            <a:off x="7305675" y="6569075"/>
            <a:ext cx="1065213" cy="22542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23554" name="Picture 5"/>
          <p:cNvPicPr>
            <a:picLocks noChangeAspect="1"/>
          </p:cNvPicPr>
          <p:nvPr/>
        </p:nvPicPr>
        <p:blipFill>
          <a:blip r:embed="rId2"/>
          <a:stretch>
            <a:fillRect/>
          </a:stretch>
        </p:blipFill>
        <p:spPr>
          <a:xfrm>
            <a:off x="92075" y="1116013"/>
            <a:ext cx="8970963" cy="5727700"/>
          </a:xfrm>
          <a:prstGeom prst="rect">
            <a:avLst/>
          </a:prstGeom>
          <a:noFill/>
          <a:ln>
            <a:noFill/>
            <a:miter lim="800000"/>
          </a:ln>
        </p:spPr>
      </p:pic>
      <p:sp>
        <p:nvSpPr>
          <p:cNvPr id="23555" name="Title 1"/>
          <p:cNvSpPr>
            <a:spLocks noGrp="1"/>
          </p:cNvSpPr>
          <p:nvPr>
            <p:ph type="title"/>
          </p:nvPr>
        </p:nvSpPr>
        <p:spPr>
          <a:xfrm>
            <a:off x="203200" y="141288"/>
            <a:ext cx="7589838" cy="933450"/>
          </a:xfrm>
          <a:prstGeom prst="rect">
            <a:avLst/>
          </a:prstGeom>
          <a:solidFill>
            <a:schemeClr val="bg1"/>
          </a:solidFill>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nl-BE" sz="3200" b="1" i="0" u="none" strike="noStrike" kern="1200" cap="none" spc="0" normalizeH="0" baseline="0" noProof="0" smtClean="0">
                <a:ln>
                  <a:noFill/>
                </a:ln>
                <a:solidFill>
                  <a:schemeClr val="accent5"/>
                </a:solidFill>
                <a:effectLst/>
                <a:uLnTx/>
                <a:uFillTx/>
                <a:latin typeface="+mj-lt" pitchFamily="34" charset="0"/>
                <a:ea typeface="+mj-ea"/>
                <a:cs typeface="+mj-cs"/>
              </a:rPr>
              <a:t>Optional Numerator data for HAI module </a:t>
            </a:r>
            <a:br>
              <a:rPr kumimoji="0" lang="nl-BE" sz="3200" b="1" i="0" u="none" strike="noStrike" kern="1200" cap="none" spc="0" normalizeH="0" baseline="0" noProof="0" smtClean="0">
                <a:ln>
                  <a:noFill/>
                </a:ln>
                <a:solidFill>
                  <a:schemeClr val="accent5"/>
                </a:solidFill>
                <a:effectLst/>
                <a:uLnTx/>
                <a:uFillTx/>
                <a:latin typeface="+mj-lt" pitchFamily="34" charset="0"/>
                <a:ea typeface="+mj-ea"/>
                <a:cs typeface="+mj-cs"/>
              </a:rPr>
            </a:br>
            <a:r>
              <a:rPr kumimoji="0" lang="nl-BE" sz="3200" b="1" i="0" u="none" strike="noStrike" kern="1200" cap="none" spc="0" normalizeH="0" baseline="0" noProof="0" smtClean="0">
                <a:ln>
                  <a:noFill/>
                </a:ln>
                <a:solidFill>
                  <a:schemeClr val="accent5"/>
                </a:solidFill>
                <a:effectLst/>
                <a:uLnTx/>
                <a:uFillTx/>
                <a:latin typeface="+mj-lt" pitchFamily="34" charset="0"/>
                <a:ea typeface="+mj-ea"/>
                <a:cs typeface="+mj-cs"/>
              </a:rPr>
              <a:t>- Extra for full version -</a:t>
            </a:r>
            <a:endParaRPr kumimoji="0" lang="fr-BE" sz="3200" b="1" i="0" u="none" strike="noStrike" kern="1200" cap="none" spc="0" normalizeH="0" baseline="0" noProof="0">
              <a:ln>
                <a:noFill/>
              </a:ln>
              <a:solidFill>
                <a:schemeClr val="accent5"/>
              </a:solidFill>
              <a:effectLst/>
              <a:uLnTx/>
              <a:uFillTx/>
              <a:latin typeface="+mj-lt"/>
              <a:ea typeface="+mj-ea"/>
              <a:cs typeface="+mj-cs"/>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6146" name="Picture 2"/>
          <p:cNvPicPr>
            <a:picLocks noChangeAspect="1"/>
          </p:cNvPicPr>
          <p:nvPr/>
        </p:nvPicPr>
        <p:blipFill>
          <a:blip r:embed="rId2"/>
          <a:stretch>
            <a:fillRect/>
          </a:stretch>
        </p:blipFill>
        <p:spPr>
          <a:xfrm>
            <a:off x="1403350" y="1412875"/>
            <a:ext cx="6600825" cy="4956175"/>
          </a:xfrm>
          <a:prstGeom prst="rect">
            <a:avLst/>
          </a:prstGeom>
          <a:noFill/>
          <a:ln>
            <a:noFill/>
            <a:miter lim="800000"/>
          </a:ln>
        </p:spPr>
      </p:pic>
      <p:sp>
        <p:nvSpPr>
          <p:cNvPr id="6147" name="ZoneTexte 1"/>
          <p:cNvSpPr/>
          <p:nvPr/>
        </p:nvSpPr>
        <p:spPr>
          <a:xfrm>
            <a:off x="6156325" y="6446838"/>
            <a:ext cx="2152650" cy="307975"/>
          </a:xfrm>
          <a:prstGeom prst="rect">
            <a:avLst/>
          </a:prstGeom>
          <a:noFill/>
          <a:ln>
            <a:noFill/>
            <a:miter lim="800000"/>
          </a:ln>
        </p:spPr>
        <p:txBody>
          <a:bodyPr wrap="none">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Clr>
                <a:srgbClr val="000000"/>
              </a:buClr>
              <a:buFont typeface="Times New Roman" pitchFamily="18" charset="0"/>
              <a:buNone/>
            </a:pPr>
            <a:r>
              <a:rPr lang="en-US" altLang="fr-FR" sz="1400">
                <a:solidFill>
                  <a:srgbClr val="262699"/>
                </a:solidFill>
                <a:latin typeface="Arial" pitchFamily="34" charset="0"/>
                <a:ea typeface="Arial" pitchFamily="34" charset="0"/>
              </a:rPr>
              <a:t>(Lord Kelvin, 1824-1907)</a:t>
            </a:r>
            <a:endParaRPr lang="en-US" altLang="fr-FR" sz="1400">
              <a:solidFill>
                <a:srgbClr val="262699"/>
              </a:solidFill>
              <a:latin typeface="Arial" pitchFamily="34" charset="0"/>
              <a:ea typeface="Arial" pitchFamily="34" charset="0"/>
            </a:endParaRPr>
          </a:p>
        </p:txBody>
      </p:sp>
      <p:sp>
        <p:nvSpPr>
          <p:cNvPr id="6148" name="Title 1"/>
          <p:cNvSpPr/>
          <p:nvPr/>
        </p:nvSpPr>
        <p:spPr>
          <a:xfrm>
            <a:off x="377825" y="254000"/>
            <a:ext cx="8364538" cy="86677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FontTx/>
              <a:buNone/>
            </a:pPr>
            <a:r>
              <a:rPr lang="fr-FR" altLang="en-US" sz="3600" b="1">
                <a:solidFill>
                  <a:srgbClr val="00AAAB"/>
                </a:solidFill>
                <a:ea typeface="Arial" pitchFamily="34" charset="0"/>
              </a:rPr>
              <a:t>Surveillance</a:t>
            </a:r>
            <a:endParaRPr lang="en-US" altLang="en-US" sz="3600" b="1">
              <a:solidFill>
                <a:srgbClr val="00AAAB"/>
              </a:solidFill>
              <a:ea typeface="Arial"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24578" name="Picture 6"/>
          <p:cNvPicPr>
            <a:picLocks noChangeAspect="1"/>
          </p:cNvPicPr>
          <p:nvPr/>
        </p:nvPicPr>
        <p:blipFill>
          <a:blip r:embed="rId2"/>
          <a:stretch>
            <a:fillRect/>
          </a:stretch>
        </p:blipFill>
        <p:spPr>
          <a:xfrm>
            <a:off x="95250" y="80963"/>
            <a:ext cx="5199063" cy="6681787"/>
          </a:xfrm>
          <a:prstGeom prst="rect">
            <a:avLst/>
          </a:prstGeom>
          <a:noFill/>
          <a:ln>
            <a:noFill/>
            <a:miter lim="800000"/>
          </a:ln>
        </p:spPr>
      </p:pic>
      <p:sp>
        <p:nvSpPr>
          <p:cNvPr id="24579" name="Slide Number Placeholder 6"/>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BE5683F7-D1A0-445E-BF1A-D7856436ED71}" type="slidenum">
              <a:rPr lang="en-US" altLang="en-US" sz="1200">
                <a:solidFill>
                  <a:srgbClr val="898989"/>
                </a:solidFill>
                <a:ea typeface="Arial" pitchFamily="34" charset="0"/>
              </a:rPr>
              <a:t>20</a:t>
            </a:fld>
            <a:endParaRPr lang="en-US" altLang="en-US" sz="1200">
              <a:solidFill>
                <a:srgbClr val="898989"/>
              </a:solidFill>
              <a:ea typeface="Arial" pitchFamily="34" charset="0"/>
            </a:endParaRPr>
          </a:p>
        </p:txBody>
      </p:sp>
      <p:sp>
        <p:nvSpPr>
          <p:cNvPr id="24580" name="TextBox 2"/>
          <p:cNvSpPr/>
          <p:nvPr/>
        </p:nvSpPr>
        <p:spPr>
          <a:xfrm>
            <a:off x="5703888" y="2347913"/>
            <a:ext cx="2982912" cy="403225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fr-FR" sz="2000">
                <a:solidFill>
                  <a:srgbClr val="002060"/>
                </a:solidFill>
                <a:latin typeface="Arial" pitchFamily="34" charset="0"/>
                <a:ea typeface="Arial" pitchFamily="34" charset="0"/>
              </a:rPr>
              <a:t>Following anatomical site of infection</a:t>
            </a:r>
            <a:endParaRPr lang="nl-BE" altLang="fr-FR" sz="2000">
              <a:solidFill>
                <a:srgbClr val="002060"/>
              </a:solidFill>
              <a:latin typeface="Arial" pitchFamily="34" charset="0"/>
              <a:ea typeface="Arial" pitchFamily="34" charset="0"/>
            </a:endParaRPr>
          </a:p>
          <a:p>
            <a:pPr marL="0" lvl="0" indent="0" eaLnBrk="1" hangingPunct="1">
              <a:spcBef>
                <a:spcPct val="0"/>
              </a:spcBef>
              <a:buFontTx/>
              <a:buNone/>
            </a:pPr>
            <a:endParaRPr lang="nl-BE" altLang="fr-FR" sz="2000">
              <a:solidFill>
                <a:srgbClr val="002060"/>
              </a:solidFill>
              <a:latin typeface="Arial" pitchFamily="34" charset="0"/>
              <a:ea typeface="Arial" pitchFamily="34" charset="0"/>
            </a:endParaRPr>
          </a:p>
          <a:p>
            <a:pPr marL="0" lvl="0" indent="0" eaLnBrk="1" hangingPunct="1">
              <a:spcBef>
                <a:spcPct val="0"/>
              </a:spcBef>
              <a:buFontTx/>
              <a:buNone/>
            </a:pPr>
            <a:r>
              <a:rPr lang="nl-BE" altLang="fr-FR" sz="2000">
                <a:solidFill>
                  <a:srgbClr val="002060"/>
                </a:solidFill>
                <a:latin typeface="Arial" pitchFamily="34" charset="0"/>
                <a:ea typeface="Arial" pitchFamily="34" charset="0"/>
              </a:rPr>
              <a:t>For each site choose between:</a:t>
            </a:r>
            <a:endParaRPr lang="nl-BE" altLang="fr-FR" sz="2000">
              <a:solidFill>
                <a:srgbClr val="002060"/>
              </a:solidFill>
              <a:latin typeface="Arial" pitchFamily="34" charset="0"/>
              <a:ea typeface="Arial" pitchFamily="34" charset="0"/>
            </a:endParaRPr>
          </a:p>
          <a:p>
            <a:pPr marL="0" lvl="0" indent="0" algn="just">
              <a:spcBef>
                <a:spcPct val="0"/>
              </a:spcBef>
              <a:buClr>
                <a:srgbClr val="000000"/>
              </a:buClr>
              <a:buFont typeface="Wingdings" pitchFamily="2" charset="2"/>
            </a:pPr>
            <a:r>
              <a:rPr lang="nl-BE" altLang="fr-FR" sz="2000">
                <a:solidFill>
                  <a:srgbClr val="002060"/>
                </a:solidFill>
                <a:ea typeface="Arial" pitchFamily="34" charset="0"/>
              </a:rPr>
              <a:t>Therapeutic </a:t>
            </a:r>
            <a:endParaRPr lang="nl-BE" altLang="fr-FR" sz="2000">
              <a:solidFill>
                <a:srgbClr val="002060"/>
              </a:solidFill>
              <a:ea typeface="Arial" pitchFamily="34" charset="0"/>
            </a:endParaRPr>
          </a:p>
          <a:p>
            <a:pPr marL="0" lvl="0" indent="0" algn="just">
              <a:spcBef>
                <a:spcPct val="0"/>
              </a:spcBef>
              <a:buClr>
                <a:srgbClr val="000000"/>
              </a:buClr>
              <a:buFont typeface="Wingdings" pitchFamily="2" charset="2"/>
            </a:pPr>
            <a:r>
              <a:rPr lang="nl-BE" altLang="fr-FR" sz="2000">
                <a:solidFill>
                  <a:srgbClr val="002060"/>
                </a:solidFill>
                <a:ea typeface="Arial" pitchFamily="34" charset="0"/>
              </a:rPr>
              <a:t>Prophylactic </a:t>
            </a:r>
            <a:endParaRPr lang="nl-BE" altLang="fr-FR" sz="2000">
              <a:solidFill>
                <a:srgbClr val="002060"/>
              </a:solidFill>
              <a:ea typeface="Arial" pitchFamily="34" charset="0"/>
            </a:endParaRPr>
          </a:p>
          <a:p>
            <a:pPr marL="742950" lvl="1" indent="-285750">
              <a:spcBef>
                <a:spcPct val="0"/>
              </a:spcBef>
              <a:buClr>
                <a:srgbClr val="002060"/>
              </a:buClr>
            </a:pPr>
            <a:r>
              <a:rPr lang="nl-BE" altLang="fr-FR" sz="1800">
                <a:solidFill>
                  <a:srgbClr val="002060"/>
                </a:solidFill>
                <a:ea typeface="Arial" pitchFamily="34" charset="0"/>
              </a:rPr>
              <a:t>Surgical</a:t>
            </a:r>
            <a:endParaRPr lang="nl-BE" altLang="fr-FR" sz="1800">
              <a:solidFill>
                <a:srgbClr val="002060"/>
              </a:solidFill>
              <a:ea typeface="Arial" pitchFamily="34" charset="0"/>
            </a:endParaRPr>
          </a:p>
          <a:p>
            <a:pPr marL="742950" lvl="1" indent="-285750">
              <a:spcBef>
                <a:spcPct val="0"/>
              </a:spcBef>
              <a:buClr>
                <a:srgbClr val="002060"/>
              </a:buClr>
            </a:pPr>
            <a:r>
              <a:rPr lang="nl-BE" altLang="fr-FR" sz="1800">
                <a:solidFill>
                  <a:srgbClr val="002060"/>
                </a:solidFill>
                <a:ea typeface="Arial" pitchFamily="34" charset="0"/>
              </a:rPr>
              <a:t>Medical</a:t>
            </a:r>
            <a:endParaRPr lang="nl-BE" altLang="fr-FR" sz="1800">
              <a:solidFill>
                <a:srgbClr val="002060"/>
              </a:solidFill>
              <a:ea typeface="Arial" pitchFamily="34" charset="0"/>
            </a:endParaRPr>
          </a:p>
          <a:p>
            <a:pPr marL="0" lvl="0" indent="0" eaLnBrk="1" hangingPunct="1">
              <a:spcBef>
                <a:spcPct val="0"/>
              </a:spcBef>
            </a:pPr>
            <a:endParaRPr lang="nl-BE" altLang="fr-FR" sz="2000">
              <a:solidFill>
                <a:srgbClr val="002060"/>
              </a:solidFill>
              <a:latin typeface="Arial" pitchFamily="34" charset="0"/>
              <a:ea typeface="Arial" pitchFamily="34" charset="0"/>
            </a:endParaRPr>
          </a:p>
          <a:p>
            <a:pPr marL="0" lvl="0" indent="0" eaLnBrk="1" hangingPunct="1">
              <a:spcBef>
                <a:spcPct val="0"/>
              </a:spcBef>
              <a:buFontTx/>
              <a:buNone/>
            </a:pPr>
            <a:r>
              <a:rPr lang="nl-BE" altLang="fr-FR" sz="2000">
                <a:solidFill>
                  <a:srgbClr val="002060"/>
                </a:solidFill>
                <a:latin typeface="Arial" pitchFamily="34" charset="0"/>
                <a:ea typeface="Arial" pitchFamily="34" charset="0"/>
              </a:rPr>
              <a:t>Specific codes for neonates are available</a:t>
            </a:r>
            <a:endParaRPr lang="nl-BE" altLang="fr-FR" sz="2000">
              <a:solidFill>
                <a:srgbClr val="002060"/>
              </a:solidFill>
              <a:latin typeface="Arial" pitchFamily="34" charset="0"/>
              <a:ea typeface="Arial" pitchFamily="34" charset="0"/>
            </a:endParaRPr>
          </a:p>
          <a:p>
            <a:pPr marL="742950" lvl="1" indent="-285750" eaLnBrk="1" hangingPunct="1">
              <a:spcBef>
                <a:spcPct val="0"/>
              </a:spcBef>
              <a:buFont typeface="Wingdings" pitchFamily="2" charset="2"/>
            </a:pPr>
            <a:endParaRPr lang="en-GB" altLang="fr-FR" sz="2000">
              <a:solidFill>
                <a:srgbClr val="002060"/>
              </a:solidFill>
              <a:latin typeface="Arial" pitchFamily="34" charset="0"/>
              <a:ea typeface="Arial" pitchFamily="34" charset="0"/>
            </a:endParaRPr>
          </a:p>
        </p:txBody>
      </p:sp>
      <p:sp>
        <p:nvSpPr>
          <p:cNvPr id="24581" name="Rectangle 2"/>
          <p:cNvSpPr/>
          <p:nvPr/>
        </p:nvSpPr>
        <p:spPr>
          <a:xfrm rot="420000">
            <a:off x="5013325" y="1371600"/>
            <a:ext cx="3810000" cy="531813"/>
          </a:xfrm>
          <a:prstGeom prst="rect">
            <a:avLst/>
          </a:prstGeom>
          <a:blipFill rotWithShape="1">
            <a:blip r:embed="rId3"/>
            <a:tile tx="0" ty="0" sx="100000" sy="100000" flip="none" algn="tl"/>
          </a:blipFill>
          <a:ln>
            <a:solidFill>
              <a:srgbClr val="4A7EBB"/>
            </a:solidFill>
            <a:miter lim="800000"/>
          </a:ln>
          <a:effectLst>
            <a:outerShdw blurRad="40000" dist="20000" dir="5400000">
              <a:srgbClr val="000000">
                <a:alpha val="37999"/>
              </a:srgbClr>
            </a:outerShdw>
          </a:effectLst>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marR="0" lvl="0" indent="0" algn="ctr">
              <a:spcBef>
                <a:spcPct val="0"/>
              </a:spcBef>
              <a:buFontTx/>
              <a:buNone/>
            </a:pPr>
            <a:r>
              <a:rPr sz="3600" b="1">
                <a:solidFill>
                  <a:srgbClr val="31859C"/>
                </a:solidFill>
                <a:ea typeface="Arial" pitchFamily="34" charset="0"/>
              </a:rPr>
              <a:t>Diagnostic codes</a:t>
            </a:r>
            <a:endParaRPr sz="3600" b="1">
              <a:solidFill>
                <a:srgbClr val="31859C"/>
              </a:solidFill>
              <a:ea typeface="Arial" pitchFamily="34" charset="0"/>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25602" name="Picture 8"/>
          <p:cNvPicPr>
            <a:picLocks noChangeAspect="1"/>
          </p:cNvPicPr>
          <p:nvPr/>
        </p:nvPicPr>
        <p:blipFill>
          <a:blip r:embed="rId3"/>
          <a:stretch>
            <a:fillRect/>
          </a:stretch>
        </p:blipFill>
        <p:spPr>
          <a:xfrm>
            <a:off x="314325" y="28575"/>
            <a:ext cx="5791200" cy="6838950"/>
          </a:xfrm>
          <a:prstGeom prst="rect">
            <a:avLst/>
          </a:prstGeom>
          <a:noFill/>
          <a:ln>
            <a:noFill/>
            <a:miter lim="800000"/>
          </a:ln>
        </p:spPr>
      </p:pic>
      <p:sp>
        <p:nvSpPr>
          <p:cNvPr id="25603" name="Slide Number Placeholder 6"/>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795BD5F2-2A4C-457E-BD65-C4C90F25B375}" type="slidenum">
              <a:rPr lang="en-US" altLang="en-US" sz="1200">
                <a:solidFill>
                  <a:srgbClr val="898989"/>
                </a:solidFill>
                <a:ea typeface="Arial" pitchFamily="34" charset="0"/>
              </a:rPr>
              <a:t>21</a:t>
            </a:fld>
            <a:endParaRPr lang="en-US" altLang="en-US" sz="1200">
              <a:solidFill>
                <a:srgbClr val="898989"/>
              </a:solidFill>
              <a:ea typeface="Arial" pitchFamily="34" charset="0"/>
            </a:endParaRPr>
          </a:p>
        </p:txBody>
      </p:sp>
      <p:sp>
        <p:nvSpPr>
          <p:cNvPr id="25604" name="TextBox 2"/>
          <p:cNvSpPr/>
          <p:nvPr/>
        </p:nvSpPr>
        <p:spPr>
          <a:xfrm>
            <a:off x="6553200" y="3438525"/>
            <a:ext cx="2290763" cy="252253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342900" lvl="0" indent="-342900" eaLnBrk="1" hangingPunct="1">
              <a:spcBef>
                <a:spcPct val="0"/>
              </a:spcBef>
              <a:buFont typeface="Wingdings" pitchFamily="2" charset="2"/>
            </a:pPr>
            <a:r>
              <a:rPr lang="nl-BE" altLang="fr-FR" sz="2000">
                <a:solidFill>
                  <a:srgbClr val="002060"/>
                </a:solidFill>
                <a:latin typeface="Arial" pitchFamily="34" charset="0"/>
                <a:ea typeface="Arial" pitchFamily="34" charset="0"/>
              </a:rPr>
              <a:t>Community acquired </a:t>
            </a:r>
            <a:endParaRPr lang="nl-BE" altLang="fr-FR" sz="2000">
              <a:solidFill>
                <a:srgbClr val="002060"/>
              </a:solidFill>
              <a:latin typeface="Arial" pitchFamily="34" charset="0"/>
              <a:ea typeface="Arial" pitchFamily="34" charset="0"/>
            </a:endParaRPr>
          </a:p>
          <a:p>
            <a:pPr marL="342900" lvl="0" indent="-342900" eaLnBrk="1" hangingPunct="1">
              <a:spcBef>
                <a:spcPct val="0"/>
              </a:spcBef>
              <a:buFont typeface="Wingdings" pitchFamily="2" charset="2"/>
            </a:pPr>
            <a:r>
              <a:rPr lang="nl-BE" altLang="fr-FR" sz="2000">
                <a:solidFill>
                  <a:srgbClr val="002060"/>
                </a:solidFill>
                <a:latin typeface="Arial" pitchFamily="34" charset="0"/>
                <a:ea typeface="Arial" pitchFamily="34" charset="0"/>
              </a:rPr>
              <a:t>Nosocomial</a:t>
            </a:r>
            <a:endParaRPr lang="nl-BE" altLang="fr-FR" sz="2000">
              <a:solidFill>
                <a:srgbClr val="002060"/>
              </a:solidFill>
              <a:latin typeface="Arial" pitchFamily="34" charset="0"/>
              <a:ea typeface="Arial" pitchFamily="34" charset="0"/>
            </a:endParaRPr>
          </a:p>
          <a:p>
            <a:pPr marL="342900" lvl="0" indent="-342900" eaLnBrk="1" hangingPunct="1">
              <a:spcBef>
                <a:spcPct val="0"/>
              </a:spcBef>
              <a:buFont typeface="Wingdings" pitchFamily="2" charset="2"/>
            </a:pPr>
            <a:r>
              <a:rPr lang="nl-BE" altLang="fr-FR" sz="2000">
                <a:solidFill>
                  <a:srgbClr val="002060"/>
                </a:solidFill>
                <a:latin typeface="Arial" pitchFamily="34" charset="0"/>
                <a:ea typeface="Arial" pitchFamily="34" charset="0"/>
              </a:rPr>
              <a:t>Prophylaxis </a:t>
            </a:r>
            <a:endParaRPr lang="nl-BE" altLang="fr-FR" sz="2000">
              <a:solidFill>
                <a:srgbClr val="002060"/>
              </a:solidFill>
              <a:latin typeface="Arial" pitchFamily="34" charset="0"/>
              <a:ea typeface="Arial" pitchFamily="34" charset="0"/>
            </a:endParaRPr>
          </a:p>
          <a:p>
            <a:pPr marL="742950" lvl="1" indent="-285750">
              <a:spcBef>
                <a:spcPct val="0"/>
              </a:spcBef>
              <a:buClr>
                <a:srgbClr val="002060"/>
              </a:buClr>
            </a:pPr>
            <a:r>
              <a:rPr lang="nl-BE" altLang="fr-FR" sz="1800">
                <a:solidFill>
                  <a:srgbClr val="002060"/>
                </a:solidFill>
                <a:ea typeface="Arial" pitchFamily="34" charset="0"/>
              </a:rPr>
              <a:t>Surgical</a:t>
            </a:r>
            <a:endParaRPr lang="nl-BE" altLang="fr-FR" sz="1800">
              <a:solidFill>
                <a:srgbClr val="002060"/>
              </a:solidFill>
              <a:ea typeface="Arial" pitchFamily="34" charset="0"/>
            </a:endParaRPr>
          </a:p>
          <a:p>
            <a:pPr marL="742950" lvl="1" indent="-285750">
              <a:spcBef>
                <a:spcPct val="0"/>
              </a:spcBef>
              <a:buClr>
                <a:srgbClr val="002060"/>
              </a:buClr>
            </a:pPr>
            <a:r>
              <a:rPr lang="nl-BE" altLang="fr-FR" sz="1800">
                <a:solidFill>
                  <a:srgbClr val="002060"/>
                </a:solidFill>
                <a:ea typeface="Arial" pitchFamily="34" charset="0"/>
              </a:rPr>
              <a:t>Medical</a:t>
            </a:r>
            <a:endParaRPr lang="nl-BE" altLang="fr-FR" sz="1800">
              <a:solidFill>
                <a:srgbClr val="002060"/>
              </a:solidFill>
              <a:ea typeface="Arial" pitchFamily="34" charset="0"/>
            </a:endParaRPr>
          </a:p>
          <a:p>
            <a:pPr marL="342900" lvl="0" indent="-342900" eaLnBrk="1" hangingPunct="1">
              <a:spcBef>
                <a:spcPct val="0"/>
              </a:spcBef>
              <a:buFont typeface="Wingdings" pitchFamily="2" charset="2"/>
            </a:pPr>
            <a:r>
              <a:rPr lang="nl-BE" altLang="fr-FR" sz="2000">
                <a:solidFill>
                  <a:srgbClr val="002060"/>
                </a:solidFill>
                <a:latin typeface="Arial" pitchFamily="34" charset="0"/>
                <a:ea typeface="Arial" pitchFamily="34" charset="0"/>
              </a:rPr>
              <a:t>Other</a:t>
            </a:r>
            <a:endParaRPr lang="nl-BE" altLang="fr-FR" sz="2000">
              <a:solidFill>
                <a:srgbClr val="002060"/>
              </a:solidFill>
              <a:latin typeface="Arial" pitchFamily="34" charset="0"/>
              <a:ea typeface="Arial" pitchFamily="34" charset="0"/>
            </a:endParaRPr>
          </a:p>
          <a:p>
            <a:pPr marL="342900" lvl="0" indent="-342900" eaLnBrk="1" hangingPunct="1">
              <a:spcBef>
                <a:spcPct val="0"/>
              </a:spcBef>
              <a:buFontTx/>
              <a:buNone/>
            </a:pPr>
            <a:endParaRPr lang="en-GB" altLang="fr-FR" sz="1800">
              <a:solidFill>
                <a:srgbClr val="002060"/>
              </a:solidFill>
              <a:latin typeface="Arial" pitchFamily="34" charset="0"/>
              <a:ea typeface="Arial" pitchFamily="34" charset="0"/>
            </a:endParaRPr>
          </a:p>
        </p:txBody>
      </p:sp>
      <p:sp>
        <p:nvSpPr>
          <p:cNvPr id="25605" name="Rectangle 8"/>
          <p:cNvSpPr/>
          <p:nvPr/>
        </p:nvSpPr>
        <p:spPr>
          <a:xfrm>
            <a:off x="6553200" y="1549400"/>
            <a:ext cx="1784350" cy="92233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en-GB" altLang="en-US" sz="1800" b="1">
                <a:solidFill>
                  <a:srgbClr val="009F91"/>
                </a:solidFill>
                <a:latin typeface="Arial" pitchFamily="34" charset="0"/>
                <a:ea typeface="Arial" pitchFamily="34" charset="0"/>
              </a:rPr>
              <a:t>APPENDIX III - Type of Indication</a:t>
            </a:r>
            <a:endParaRPr lang="fr-BE" altLang="en-US" sz="1800">
              <a:solidFill>
                <a:srgbClr val="009F91"/>
              </a:solidFill>
              <a:latin typeface="Arial" pitchFamily="34" charset="0"/>
              <a:ea typeface="Arial" pitchFamily="34" charset="0"/>
            </a:endParaRPr>
          </a:p>
        </p:txBody>
      </p:sp>
      <p:sp>
        <p:nvSpPr>
          <p:cNvPr id="25606" name="Rectangle 3"/>
          <p:cNvSpPr/>
          <p:nvPr/>
        </p:nvSpPr>
        <p:spPr>
          <a:xfrm>
            <a:off x="1727200" y="1025525"/>
            <a:ext cx="842963" cy="1057275"/>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sp>
        <p:nvSpPr>
          <p:cNvPr id="25607" name="Rectangle 8"/>
          <p:cNvSpPr/>
          <p:nvPr/>
        </p:nvSpPr>
        <p:spPr>
          <a:xfrm>
            <a:off x="1747838" y="2411413"/>
            <a:ext cx="568325" cy="881062"/>
          </a:xfrm>
          <a:prstGeom prst="rect">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26626" name="Title 1"/>
          <p:cNvSpPr>
            <a:spLocks noGrp="1"/>
          </p:cNvSpPr>
          <p:nvPr>
            <p:ph type="title"/>
          </p:nvPr>
        </p:nvSpPr>
        <p:spPr>
          <a:xfrm>
            <a:off x="457200" y="274638"/>
            <a:ext cx="7305675" cy="750887"/>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nl-BE" altLang="fr-FR" sz="3600">
                <a:solidFill>
                  <a:srgbClr val="009F91"/>
                </a:solidFill>
              </a:rPr>
              <a:t>How to encode Surgical prophylaxis</a:t>
            </a:r>
            <a:endParaRPr lang="fr-BE" altLang="fr-FR" sz="3600">
              <a:solidFill>
                <a:srgbClr val="009F91"/>
              </a:solidFill>
            </a:endParaRPr>
          </a:p>
        </p:txBody>
      </p:sp>
      <p:sp>
        <p:nvSpPr>
          <p:cNvPr id="26627" name="Rectangle 3"/>
          <p:cNvSpPr/>
          <p:nvPr/>
        </p:nvSpPr>
        <p:spPr>
          <a:xfrm>
            <a:off x="182563" y="1030288"/>
            <a:ext cx="8169275" cy="2246312"/>
          </a:xfrm>
          <a:prstGeom prst="rect">
            <a:avLst/>
          </a:prstGeom>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en-GB" sz="2000" b="1" i="1" u="none" strike="noStrike" kern="1200" cap="none" spc="0" normalizeH="0" baseline="0" noProof="0">
                <a:ln>
                  <a:noFill/>
                </a:ln>
                <a:solidFill>
                  <a:schemeClr val="accent5">
                    <a:lumMod val="50000"/>
                  </a:schemeClr>
                </a:solidFill>
                <a:effectLst/>
                <a:uLnTx/>
                <a:uFillTx/>
                <a:latin typeface="Arial" pitchFamily="34" charset="0"/>
                <a:ea typeface="+mn-ea"/>
                <a:cs typeface="Arial" pitchFamily="34" charset="0"/>
              </a:rPr>
              <a:t>Surgical Wards </a:t>
            </a:r>
            <a:r>
              <a:rPr kumimoji="0" lang="en-GB" sz="2000" b="1" i="0" u="none" strike="noStrike" kern="1200" cap="none" spc="0" normalizeH="0" baseline="0" noProof="0">
                <a:ln>
                  <a:noFill/>
                </a:ln>
                <a:solidFill>
                  <a:schemeClr val="accent5">
                    <a:lumMod val="50000"/>
                  </a:schemeClr>
                </a:solidFill>
                <a:effectLst/>
                <a:uLnTx/>
                <a:uFillTx/>
                <a:latin typeface="Arial" pitchFamily="34" charset="0"/>
                <a:ea typeface="+mn-ea"/>
                <a:cs typeface="Arial" pitchFamily="34" charset="0"/>
              </a:rPr>
              <a:t>should be surveyed</a:t>
            </a:r>
            <a:r>
              <a:rPr kumimoji="0" lang="en-GB" sz="2000" b="0" i="0" u="none" strike="noStrike" kern="1200" cap="none" spc="0" normalizeH="0" baseline="0" noProof="0">
                <a:ln>
                  <a:noFill/>
                </a:ln>
                <a:solidFill>
                  <a:schemeClr val="accent5">
                    <a:lumMod val="50000"/>
                  </a:schemeClr>
                </a:solidFill>
                <a:effectLst/>
                <a:uLnTx/>
                <a:uFillTx/>
                <a:latin typeface="Arial" pitchFamily="34" charset="0"/>
                <a:ea typeface="+mn-ea"/>
                <a:cs typeface="Arial" pitchFamily="34" charset="0"/>
              </a:rPr>
              <a:t> </a:t>
            </a:r>
            <a:r>
              <a:rPr kumimoji="0" lang="en-GB" sz="2000" b="1" i="0" u="none" strike="noStrike" kern="1200" cap="none" spc="0" normalizeH="0" baseline="0" noProof="0">
                <a:ln>
                  <a:noFill/>
                </a:ln>
                <a:solidFill>
                  <a:schemeClr val="accent5">
                    <a:lumMod val="50000"/>
                  </a:schemeClr>
                </a:solidFill>
                <a:effectLst/>
                <a:uLnTx/>
                <a:uFillTx/>
                <a:latin typeface="Arial" pitchFamily="34" charset="0"/>
                <a:ea typeface="+mn-ea"/>
                <a:cs typeface="Arial" pitchFamily="34" charset="0"/>
              </a:rPr>
              <a:t>on the day following the day when most elective surgical interventions usually take place or have been planned</a:t>
            </a:r>
            <a:r>
              <a:rPr kumimoji="0" lang="en-GB" sz="2000" b="0" i="0" u="none" strike="noStrike" kern="1200" cap="none" spc="0" normalizeH="0" baseline="0" noProof="0">
                <a:ln>
                  <a:noFill/>
                </a:ln>
                <a:solidFill>
                  <a:schemeClr val="accent5">
                    <a:lumMod val="50000"/>
                  </a:schemeClr>
                </a:solidFill>
                <a:effectLst/>
                <a:uLnTx/>
                <a:uFillTx/>
                <a:latin typeface="Arial" pitchFamily="34" charset="0"/>
                <a:ea typeface="+mn-ea"/>
                <a:cs typeface="Arial" pitchFamily="34" charset="0"/>
              </a:rPr>
              <a:t> in order to capture information about surgical prophylaxis in the previous 24 hours. </a:t>
            </a:r>
          </a:p>
          <a:p>
            <a:pPr marL="0" marR="0" lvl="0" indent="0" algn="l" defTabSz="457200" rtl="0" eaLnBrk="0" fontAlgn="base" latinLnBrk="0" hangingPunct="0">
              <a:lnSpc>
                <a:spcPct val="100000"/>
              </a:lnSpc>
              <a:spcBef>
                <a:spcPct val="0"/>
              </a:spcBef>
              <a:spcAft>
                <a:spcPct val="0"/>
              </a:spcAft>
              <a:buClrTx/>
              <a:buSzTx/>
              <a:buFontTx/>
              <a:buNone/>
              <a:defRPr/>
            </a:pPr>
            <a:r>
              <a:rPr kumimoji="0" lang="en-GB" sz="2000" b="0" i="0" u="none" strike="noStrike" kern="1200" cap="none" spc="0" normalizeH="0" baseline="0" noProof="0">
                <a:ln>
                  <a:noFill/>
                </a:ln>
                <a:solidFill>
                  <a:schemeClr val="accent5">
                    <a:lumMod val="50000"/>
                  </a:schemeClr>
                </a:solidFill>
                <a:effectLst/>
                <a:uLnTx/>
                <a:uFillTx/>
                <a:latin typeface="Arial" pitchFamily="34" charset="0"/>
                <a:ea typeface="+mn-ea"/>
                <a:cs typeface="Arial" pitchFamily="34" charset="0"/>
              </a:rPr>
              <a:t>This means that “only” patients who got the intervention the day ‘before’ of the PPS, but received the surgical prophylaxis as one dose or one day, will be included in the survey.</a:t>
            </a:r>
            <a:endParaRPr kumimoji="0" lang="fr-BE" sz="2000" b="0" i="0" u="none" strike="noStrike" kern="1200" cap="none" spc="0" normalizeH="0" baseline="0" noProof="0">
              <a:ln>
                <a:noFill/>
              </a:ln>
              <a:solidFill>
                <a:schemeClr val="accent5">
                  <a:lumMod val="50000"/>
                </a:schemeClr>
              </a:solidFill>
              <a:effectLst/>
              <a:uLnTx/>
              <a:uFillTx/>
              <a:latin typeface="Arial" pitchFamily="34" charset="0"/>
              <a:ea typeface="+mn-ea"/>
              <a:cs typeface="Arial" pitchFamily="34" charset="0"/>
            </a:endParaRPr>
          </a:p>
        </p:txBody>
      </p:sp>
      <p:pic>
        <p:nvPicPr>
          <p:cNvPr id="26628" name="Picture 6"/>
          <p:cNvPicPr>
            <a:picLocks noChangeAspect="1"/>
          </p:cNvPicPr>
          <p:nvPr/>
        </p:nvPicPr>
        <p:blipFill>
          <a:blip r:embed="rId2"/>
          <a:stretch>
            <a:fillRect/>
          </a:stretch>
        </p:blipFill>
        <p:spPr>
          <a:xfrm>
            <a:off x="457200" y="3276600"/>
            <a:ext cx="7710488" cy="3425825"/>
          </a:xfrm>
          <a:prstGeom prst="rect">
            <a:avLst/>
          </a:prstGeom>
          <a:noFill/>
          <a:ln>
            <a:noFill/>
            <a:miter lim="800000"/>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27650" name="Title 1"/>
          <p:cNvSpPr>
            <a:spLocks noGrp="1"/>
          </p:cNvSpPr>
          <p:nvPr>
            <p:ph type="title"/>
          </p:nvPr>
        </p:nvSpPr>
        <p:spPr>
          <a:xfrm>
            <a:off x="4951413" y="1724025"/>
            <a:ext cx="3735387" cy="3524250"/>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nl-BE" sz="3600" b="1" i="0" u="none" strike="noStrike" kern="1200" cap="none" spc="0" normalizeH="0" baseline="0" noProof="0" smtClean="0">
                <a:ln>
                  <a:noFill/>
                </a:ln>
                <a:solidFill>
                  <a:schemeClr val="accent5"/>
                </a:solidFill>
                <a:effectLst/>
                <a:uLnTx/>
                <a:uFillTx/>
                <a:latin typeface="+mj-lt" pitchFamily="34" charset="0"/>
                <a:ea typeface="+mj-ea"/>
                <a:cs typeface="+mj-cs"/>
              </a:rPr>
              <a:t>List of Micro-organisms by resistance type</a:t>
            </a:r>
            <a:br>
              <a:rPr kumimoji="0" lang="nl-BE" sz="4400" b="1" i="0" u="none" strike="noStrike" kern="1200" cap="none" spc="0" normalizeH="0" baseline="0" noProof="0" smtClean="0">
                <a:ln>
                  <a:noFill/>
                </a:ln>
                <a:solidFill>
                  <a:schemeClr val="accent5"/>
                </a:solidFill>
                <a:effectLst/>
                <a:uLnTx/>
                <a:uFillTx/>
                <a:latin typeface="+mj-lt" pitchFamily="34" charset="0"/>
                <a:ea typeface="+mj-ea"/>
                <a:cs typeface="+mj-cs"/>
              </a:rPr>
            </a:br>
            <a:r>
              <a:rPr kumimoji="0" lang="nl-BE" sz="2000" b="1" i="0" u="none" strike="noStrike" kern="1200" cap="none" spc="0" normalizeH="0" baseline="0" noProof="0" smtClean="0">
                <a:ln>
                  <a:noFill/>
                </a:ln>
                <a:solidFill>
                  <a:schemeClr val="accent5"/>
                </a:solidFill>
                <a:effectLst/>
                <a:uLnTx/>
                <a:uFillTx/>
                <a:latin typeface="+mj-lt" pitchFamily="34" charset="0"/>
                <a:ea typeface="+mj-ea"/>
                <a:cs typeface="+mj-cs"/>
              </a:rPr>
              <a:t>page 9 data collection forms </a:t>
            </a:r>
            <a:endParaRPr kumimoji="0" lang="fr-BE" sz="2000" b="1" i="0" u="none" strike="noStrike" kern="1200" cap="none" spc="0" normalizeH="0" baseline="0" noProof="0">
              <a:ln>
                <a:noFill/>
              </a:ln>
              <a:solidFill>
                <a:schemeClr val="accent5"/>
              </a:solidFill>
              <a:effectLst/>
              <a:uLnTx/>
              <a:uFillTx/>
              <a:latin typeface="+mj-lt"/>
              <a:ea typeface="+mj-ea"/>
              <a:cs typeface="+mj-cs"/>
            </a:endParaRPr>
          </a:p>
        </p:txBody>
      </p:sp>
      <p:sp>
        <p:nvSpPr>
          <p:cNvPr id="27651" name="Slide Number Placeholder 4"/>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179405A4-5355-4F08-8E78-74BB266D0ACD}" type="slidenum">
              <a:rPr lang="en-US" altLang="nl-BE" sz="1200">
                <a:solidFill>
                  <a:srgbClr val="898989"/>
                </a:solidFill>
                <a:ea typeface="Arial" pitchFamily="34" charset="0"/>
              </a:rPr>
              <a:t>23</a:t>
            </a:fld>
            <a:endParaRPr lang="en-US" altLang="nl-BE" sz="1200">
              <a:solidFill>
                <a:srgbClr val="898989"/>
              </a:solidFill>
              <a:ea typeface="Arial" pitchFamily="34" charset="0"/>
            </a:endParaRPr>
          </a:p>
        </p:txBody>
      </p:sp>
      <p:pic>
        <p:nvPicPr>
          <p:cNvPr id="27652" name="Picture 6"/>
          <p:cNvPicPr>
            <a:picLocks noChangeAspect="1"/>
          </p:cNvPicPr>
          <p:nvPr/>
        </p:nvPicPr>
        <p:blipFill>
          <a:blip r:embed="rId2"/>
          <a:stretch>
            <a:fillRect/>
          </a:stretch>
        </p:blipFill>
        <p:spPr>
          <a:xfrm>
            <a:off x="274638" y="109538"/>
            <a:ext cx="4287837" cy="6672262"/>
          </a:xfrm>
          <a:prstGeom prst="rect">
            <a:avLst/>
          </a:prstGeom>
          <a:solidFill>
            <a:schemeClr val="bg1"/>
          </a:solidFill>
          <a:ln>
            <a:noFill/>
            <a:miter lim="800000"/>
          </a:ln>
        </p:spPr>
      </p:pic>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28674" name="TextBox 4"/>
          <p:cNvSpPr>
            <a:spLocks noGrp="1"/>
          </p:cNvSpPr>
          <p:nvPr>
            <p:ph type="title"/>
          </p:nvPr>
        </p:nvSpPr>
        <p:spPr>
          <a:xfrm>
            <a:off x="407988" y="311150"/>
            <a:ext cx="8229600" cy="1212850"/>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US" altLang="nl-BE" sz="3600" b="1">
                <a:solidFill>
                  <a:srgbClr val="00AAAB"/>
                </a:solidFill>
              </a:rPr>
              <a:t>Global-PPS data collection, entry and management</a:t>
            </a:r>
            <a:endParaRPr lang="en-US" altLang="nl-BE" sz="3600" b="1">
              <a:solidFill>
                <a:srgbClr val="00AAAB"/>
              </a:solidFill>
            </a:endParaRPr>
          </a:p>
        </p:txBody>
      </p:sp>
      <p:sp>
        <p:nvSpPr>
          <p:cNvPr id="28675" name="Content Placeholder 2"/>
          <p:cNvSpPr>
            <a:spLocks noGrp="1"/>
          </p:cNvSpPr>
          <p:nvPr>
            <p:ph sz="quarter" idx="1"/>
          </p:nvPr>
        </p:nvSpPr>
        <p:spPr>
          <a:xfrm>
            <a:off x="407988" y="1814513"/>
            <a:ext cx="8278812" cy="4065587"/>
          </a:xfrm>
          <a:prstGeom prst="rect">
            <a:avLst/>
          </a:prstGeom>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5pPr>
          </a:lstStyle>
          <a:p>
            <a:pPr marL="457200" marR="0" lvl="0" indent="-457200">
              <a:buClr>
                <a:srgbClr val="002060"/>
              </a:buClr>
              <a:buFont typeface="Calibri" pitchFamily="34" charset="0"/>
              <a:buAutoNum type="arabicPeriod"/>
            </a:pPr>
            <a:r>
              <a:rPr lang="nl-BE" altLang="fr-FR" b="1">
                <a:solidFill>
                  <a:srgbClr val="D9D9D9"/>
                </a:solidFill>
              </a:rPr>
              <a:t>Data </a:t>
            </a:r>
            <a:r>
              <a:rPr lang="en-GB" altLang="fr-FR" b="1">
                <a:solidFill>
                  <a:srgbClr val="D9D9D9"/>
                </a:solidFill>
              </a:rPr>
              <a:t>collection</a:t>
            </a:r>
            <a:r>
              <a:rPr lang="nl-BE" altLang="fr-FR" b="1">
                <a:solidFill>
                  <a:srgbClr val="D9D9D9"/>
                </a:solidFill>
              </a:rPr>
              <a:t> on paper forms : </a:t>
            </a:r>
            <a:endParaRPr lang="nl-BE" altLang="fr-FR" b="1">
              <a:solidFill>
                <a:srgbClr val="D9D9D9"/>
              </a:solidFill>
            </a:endParaRPr>
          </a:p>
          <a:p>
            <a:pPr marL="742950" marR="0" lvl="1" indent="-285750">
              <a:spcBef>
                <a:spcPts val="600"/>
              </a:spcBef>
              <a:spcAft>
                <a:spcPts val="600"/>
              </a:spcAft>
              <a:buClr>
                <a:srgbClr val="002060"/>
              </a:buClr>
            </a:pPr>
            <a:r>
              <a:rPr lang="nl-BE" altLang="fr-FR" b="1">
                <a:solidFill>
                  <a:srgbClr val="D9D9D9"/>
                </a:solidFill>
              </a:rPr>
              <a:t>Department (Ward) form (denominator data)</a:t>
            </a:r>
            <a:endParaRPr lang="nl-BE" altLang="fr-FR" b="1">
              <a:solidFill>
                <a:srgbClr val="D9D9D9"/>
              </a:solidFill>
            </a:endParaRPr>
          </a:p>
          <a:p>
            <a:pPr marL="742950" marR="0" lvl="1" indent="-285750">
              <a:spcBef>
                <a:spcPct val="0"/>
              </a:spcBef>
              <a:spcAft>
                <a:spcPts val="600"/>
              </a:spcAft>
              <a:buClr>
                <a:srgbClr val="002060"/>
              </a:buClr>
            </a:pPr>
            <a:r>
              <a:rPr lang="nl-BE" altLang="fr-FR" b="1">
                <a:solidFill>
                  <a:srgbClr val="D9D9D9"/>
                </a:solidFill>
              </a:rPr>
              <a:t>Patient form (numerator data)</a:t>
            </a:r>
            <a:endParaRPr lang="nl-BE" altLang="fr-FR" b="1">
              <a:solidFill>
                <a:srgbClr val="D9D9D9"/>
              </a:solidFill>
            </a:endParaRPr>
          </a:p>
          <a:p>
            <a:pPr marL="742950" marR="0" lvl="1" indent="-285750">
              <a:spcBef>
                <a:spcPct val="0"/>
              </a:spcBef>
              <a:spcAft>
                <a:spcPts val="600"/>
              </a:spcAft>
              <a:buClr>
                <a:srgbClr val="002060"/>
              </a:buClr>
            </a:pPr>
            <a:r>
              <a:rPr lang="nl-BE" altLang="fr-FR" b="1">
                <a:solidFill>
                  <a:srgbClr val="D9D9D9"/>
                </a:solidFill>
              </a:rPr>
              <a:t>HAI-Patient form – Optional HAI module (numerator data)</a:t>
            </a:r>
            <a:endParaRPr lang="nl-BE" altLang="fr-FR" b="1">
              <a:solidFill>
                <a:srgbClr val="D9D9D9"/>
              </a:solidFill>
            </a:endParaRPr>
          </a:p>
          <a:p>
            <a:pPr marL="457200" marR="0" lvl="0" indent="-457200">
              <a:buClr>
                <a:srgbClr val="002060"/>
              </a:buClr>
              <a:buFont typeface="Calibri" pitchFamily="34" charset="0"/>
              <a:buAutoNum type="arabicPeriod"/>
            </a:pPr>
            <a:r>
              <a:rPr lang="nl-BE" altLang="fr-FR" b="1">
                <a:solidFill>
                  <a:srgbClr val="009F91"/>
                </a:solidFill>
              </a:rPr>
              <a:t>Web-based data entry</a:t>
            </a:r>
            <a:r>
              <a:rPr lang="nl-BE" altLang="fr-FR" b="1">
                <a:solidFill>
                  <a:srgbClr val="002060"/>
                </a:solidFill>
              </a:rPr>
              <a:t>, </a:t>
            </a:r>
            <a:r>
              <a:rPr lang="en-US" altLang="fr-FR" b="1">
                <a:solidFill>
                  <a:srgbClr val="002060"/>
                </a:solidFill>
              </a:rPr>
              <a:t>verification, validation and reporting</a:t>
            </a:r>
            <a:r>
              <a:rPr lang="nl-BE" altLang="fr-FR" b="1">
                <a:solidFill>
                  <a:srgbClr val="002060"/>
                </a:solidFill>
              </a:rPr>
              <a:t> with the help of the Global-PPS program</a:t>
            </a:r>
            <a:r>
              <a:rPr lang="en-US" altLang="fr-FR" b="1">
                <a:solidFill>
                  <a:srgbClr val="002060"/>
                </a:solidFill>
              </a:rPr>
              <a:t>.</a:t>
            </a:r>
            <a:endParaRPr lang="en-US" altLang="fr-FR" b="1">
              <a:solidFill>
                <a:srgbClr val="002060"/>
              </a:solidFill>
            </a:endParaRPr>
          </a:p>
          <a:p>
            <a:pPr marL="342900" marR="0" lvl="0" indent="-342900" algn="ctr">
              <a:buNone/>
            </a:pPr>
            <a:r>
              <a:rPr lang="en-GB" altLang="fr-FR">
                <a:solidFill>
                  <a:srgbClr val="215968"/>
                </a:solidFill>
              </a:rPr>
              <a:t>URL: </a:t>
            </a:r>
            <a:endParaRPr lang="en-GB" altLang="fr-FR">
              <a:solidFill>
                <a:srgbClr val="215968"/>
              </a:solidFill>
            </a:endParaRPr>
          </a:p>
          <a:p>
            <a:pPr marL="342900" marR="0" lvl="0" indent="-342900" algn="ctr">
              <a:buNone/>
            </a:pPr>
            <a:r>
              <a:rPr lang="nl-BE" altLang="fr-FR">
                <a:hlinkClick r:id="rId2"/>
              </a:rPr>
              <a:t>https://app.globalpps.uantwerpen.be/globalpps_webpps/</a:t>
            </a:r>
            <a:endParaRPr lang="nl-BE" altLang="fr-FR"/>
          </a:p>
          <a:p>
            <a:pPr marL="342900" marR="0" lvl="0" indent="-342900" algn="ctr">
              <a:buNone/>
            </a:pPr>
            <a:endParaRPr lang="nl-BE" altLang="fr-FR"/>
          </a:p>
          <a:p>
            <a:pPr marL="342900" marR="0" lvl="0" indent="-342900" algn="ctr">
              <a:buNone/>
            </a:pPr>
            <a:r>
              <a:rPr lang="nl-BE" altLang="fr-FR" b="1">
                <a:solidFill>
                  <a:srgbClr val="C00000"/>
                </a:solidFill>
              </a:rPr>
              <a:t>See IT manual available at </a:t>
            </a:r>
            <a:r>
              <a:rPr lang="nl-BE" altLang="fr-FR"/>
              <a:t>: </a:t>
            </a:r>
            <a:r>
              <a:rPr lang="fr-BE" altLang="en-US">
                <a:hlinkClick r:id="rId3"/>
              </a:rPr>
              <a:t>www.global-pps.com/documents</a:t>
            </a:r>
            <a:r>
              <a:rPr lang="fr-BE" altLang="en-US">
                <a:hlinkClick r:id="rId3"/>
              </a:rPr>
              <a:t>/</a:t>
            </a:r>
            <a:endParaRPr lang="en-US" altLang="fr-FR" sz="2800"/>
          </a:p>
        </p:txBody>
      </p:sp>
      <p:sp>
        <p:nvSpPr>
          <p:cNvPr id="28676" name="Slide Number Placeholder 6"/>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3F137877-0EBC-4C1E-9D31-7D3EF6D08059}" type="slidenum">
              <a:rPr lang="en-US" altLang="en-US" sz="1200">
                <a:solidFill>
                  <a:srgbClr val="898989"/>
                </a:solidFill>
                <a:ea typeface="Arial" pitchFamily="34" charset="0"/>
              </a:rPr>
              <a:t>24</a:t>
            </a:fld>
            <a:endParaRPr lang="en-US" altLang="en-US" sz="1200">
              <a:solidFill>
                <a:srgbClr val="898989"/>
              </a:solidFill>
              <a:ea typeface="Arial" pitchFamily="34" charset="0"/>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29698" name="Title 1"/>
          <p:cNvSpPr>
            <a:spLocks noGrp="1"/>
          </p:cNvSpPr>
          <p:nvPr>
            <p:ph type="title"/>
          </p:nvPr>
        </p:nvSpPr>
        <p:spPr>
          <a:xfrm>
            <a:off x="301625" y="265113"/>
            <a:ext cx="7470775" cy="950912"/>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sz="3600" b="1">
                <a:solidFill>
                  <a:srgbClr val="009F91"/>
                </a:solidFill>
              </a:rPr>
              <a:t>Web-based data entry</a:t>
            </a:r>
            <a:endParaRPr lang="fr-BE" altLang="fr-FR" sz="3600" b="1">
              <a:solidFill>
                <a:srgbClr val="009F91"/>
              </a:solidFill>
            </a:endParaRPr>
          </a:p>
        </p:txBody>
      </p:sp>
      <p:sp>
        <p:nvSpPr>
          <p:cNvPr id="29699" name="Content Placeholder 5"/>
          <p:cNvSpPr>
            <a:spLocks noGrp="1"/>
          </p:cNvSpPr>
          <p:nvPr>
            <p:ph idx="1"/>
          </p:nvPr>
        </p:nvSpPr>
        <p:spPr>
          <a:xfrm>
            <a:off x="301625" y="1408113"/>
            <a:ext cx="8597900" cy="4525962"/>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fr-BE" altLang="fr-FR" sz="2200"/>
              <a:t>Login to : </a:t>
            </a:r>
            <a:r>
              <a:rPr lang="fr-BE" altLang="fr-FR" sz="2200">
                <a:hlinkClick r:id="rId2"/>
              </a:rPr>
              <a:t>https://app.globalpps.uantwerpen.be/globalpps_webpps/login</a:t>
            </a:r>
            <a:endParaRPr lang="fr-BE" altLang="fr-FR" sz="2200"/>
          </a:p>
          <a:p>
            <a:pPr lvl="0"/>
            <a:r>
              <a:rPr lang="fr-BE" altLang="fr-FR" sz="2200"/>
              <a:t>Forgot password, but you still know username, ask a new password online :</a:t>
            </a:r>
            <a:endParaRPr lang="fr-BE" altLang="fr-FR" sz="2200"/>
          </a:p>
          <a:p>
            <a:pPr lvl="0"/>
            <a:endParaRPr lang="fr-BE" altLang="fr-FR" sz="2200"/>
          </a:p>
          <a:p>
            <a:pPr lvl="0"/>
            <a:endParaRPr lang="fr-BE" altLang="fr-FR" sz="2200"/>
          </a:p>
          <a:p>
            <a:pPr lvl="0"/>
            <a:r>
              <a:rPr lang="fr-BE" altLang="fr-FR" sz="2200"/>
              <a:t>Forgot username </a:t>
            </a:r>
            <a:r>
              <a:rPr lang="fr-BE" altLang="fr-FR" sz="2200" u="sng"/>
              <a:t>and</a:t>
            </a:r>
            <a:r>
              <a:rPr lang="fr-BE" altLang="fr-FR" sz="2200"/>
              <a:t> password : contact </a:t>
            </a:r>
            <a:r>
              <a:rPr lang="fr-BE" altLang="fr-FR" sz="2200">
                <a:hlinkClick r:id="rId3"/>
              </a:rPr>
              <a:t>Global-PPS@uantwerpen.be</a:t>
            </a:r>
            <a:endParaRPr lang="fr-BE" altLang="fr-FR" sz="2200"/>
          </a:p>
          <a:p>
            <a:pPr lvl="0"/>
            <a:r>
              <a:rPr lang="fr-BE" altLang="fr-FR" sz="2200"/>
              <a:t>Don’t forget to tick the captcha !</a:t>
            </a:r>
            <a:endParaRPr lang="fr-BE" altLang="fr-FR" sz="2200"/>
          </a:p>
          <a:p>
            <a:pPr lvl="0"/>
            <a:r>
              <a:rPr lang="fr-BE" altLang="fr-FR" sz="2200"/>
              <a:t>Change of local administrator : contact </a:t>
            </a:r>
            <a:r>
              <a:rPr lang="fr-BE" altLang="fr-FR" sz="2200">
                <a:hlinkClick r:id="rId3"/>
              </a:rPr>
              <a:t>Global-PPS@uantwerpen.be</a:t>
            </a:r>
            <a:endParaRPr lang="fr-BE" altLang="fr-FR" sz="2200"/>
          </a:p>
          <a:p>
            <a:pPr lvl="0"/>
            <a:endParaRPr lang="fr-BE" altLang="fr-FR" sz="2200"/>
          </a:p>
          <a:p>
            <a:pPr lvl="0"/>
            <a:endParaRPr lang="fr-BE" altLang="fr-FR" sz="2200"/>
          </a:p>
        </p:txBody>
      </p:sp>
      <p:sp>
        <p:nvSpPr>
          <p:cNvPr id="29700" name="Slide Number Placeholder 4"/>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D8C30EE9-A63D-467A-8F04-04817AED8145}" type="slidenum">
              <a:rPr lang="en-US" altLang="nl-BE" sz="1200">
                <a:solidFill>
                  <a:srgbClr val="898989"/>
                </a:solidFill>
                <a:ea typeface="Arial" pitchFamily="34" charset="0"/>
              </a:rPr>
              <a:t>25</a:t>
            </a:fld>
            <a:endParaRPr lang="en-US" altLang="nl-BE" sz="1200">
              <a:solidFill>
                <a:srgbClr val="898989"/>
              </a:solidFill>
              <a:ea typeface="Arial" pitchFamily="34" charset="0"/>
            </a:endParaRPr>
          </a:p>
        </p:txBody>
      </p:sp>
      <p:pic>
        <p:nvPicPr>
          <p:cNvPr id="29701" name="Picture 6"/>
          <p:cNvPicPr>
            <a:picLocks noChangeAspect="1"/>
          </p:cNvPicPr>
          <p:nvPr/>
        </p:nvPicPr>
        <p:blipFill>
          <a:blip r:embed="rId4"/>
          <a:stretch>
            <a:fillRect/>
          </a:stretch>
        </p:blipFill>
        <p:spPr>
          <a:xfrm>
            <a:off x="2497138" y="2708275"/>
            <a:ext cx="2432050" cy="1077913"/>
          </a:xfrm>
          <a:prstGeom prst="rect">
            <a:avLst/>
          </a:prstGeom>
          <a:noFill/>
          <a:ln>
            <a:noFill/>
            <a:miter lim="800000"/>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0722" name="Title 1"/>
          <p:cNvSpPr>
            <a:spLocks noGrp="1"/>
          </p:cNvSpPr>
          <p:nvPr>
            <p:ph type="title"/>
          </p:nvPr>
        </p:nvSpPr>
        <p:spPr>
          <a:xfrm>
            <a:off x="104775" y="357188"/>
            <a:ext cx="8229600" cy="839787"/>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sz="3200">
                <a:solidFill>
                  <a:srgbClr val="009F91"/>
                </a:solidFill>
              </a:rPr>
              <a:t>Preparatory work – </a:t>
            </a:r>
            <a:r>
              <a:rPr lang="fr-BE" altLang="fr-FR" sz="3200" b="1" u="sng">
                <a:solidFill>
                  <a:srgbClr val="009F91"/>
                </a:solidFill>
              </a:rPr>
              <a:t>New</a:t>
            </a:r>
            <a:r>
              <a:rPr lang="fr-BE" altLang="fr-FR" sz="3200">
                <a:solidFill>
                  <a:srgbClr val="009F91"/>
                </a:solidFill>
              </a:rPr>
              <a:t> hospital</a:t>
            </a:r>
            <a:endParaRPr lang="fr-BE" altLang="fr-FR" sz="3200">
              <a:solidFill>
                <a:srgbClr val="009F91"/>
              </a:solidFill>
            </a:endParaRPr>
          </a:p>
        </p:txBody>
      </p:sp>
      <p:sp>
        <p:nvSpPr>
          <p:cNvPr id="30723" name="Content Placeholder 2"/>
          <p:cNvSpPr>
            <a:spLocks noGrp="1"/>
          </p:cNvSpPr>
          <p:nvPr>
            <p:ph idx="1"/>
          </p:nvPr>
        </p:nvSpPr>
        <p:spPr>
          <a:xfrm>
            <a:off x="678872" y="1346201"/>
            <a:ext cx="7655503" cy="4597400"/>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fr-BE" sz="2000" b="1" i="0" u="none" strike="noStrike" kern="1200" cap="none" spc="0" normalizeH="0" baseline="0" noProof="0" err="1" smtClean="0">
                <a:ln>
                  <a:noFill/>
                </a:ln>
                <a:solidFill>
                  <a:srgbClr val="002060"/>
                </a:solidFill>
                <a:effectLst/>
                <a:uLnTx/>
                <a:uFillTx/>
                <a:latin typeface="+mn-lt" pitchFamily="34" charset="0"/>
                <a:ea typeface="+mn-ea"/>
                <a:cs typeface="+mn-cs"/>
              </a:rPr>
              <a:t>Define your hospital </a:t>
            </a: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 go to </a:t>
            </a:r>
            <a:r>
              <a:rPr kumimoji="0" lang="fr-BE" sz="2000" b="0" i="1" u="none" strike="noStrike" kern="1200" cap="none" spc="0" normalizeH="0" baseline="0" noProof="0" smtClean="0">
                <a:ln>
                  <a:noFill/>
                </a:ln>
                <a:solidFill>
                  <a:srgbClr val="002060"/>
                </a:solidFill>
                <a:effectLst/>
                <a:uLnTx/>
                <a:uFillTx/>
                <a:latin typeface="+mn-lt" pitchFamily="34" charset="0"/>
                <a:ea typeface="+mn-ea"/>
                <a:cs typeface="+mn-cs"/>
              </a:rPr>
              <a:t>Institutions/New</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defRPr/>
            </a:pP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Contact </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hlinkClick r:id="rId3"/>
              </a:rPr>
              <a:t>Global-PPS@uantwerpen.be</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 if you are unable to find the correct geographical information for your hospital.</a:t>
            </a:r>
          </a:p>
          <a:p>
            <a:pPr marL="342900" marR="0" lvl="0" indent="-342900" algn="ctr" defTabSz="457200" rtl="0" eaLnBrk="1" fontAlgn="base" latinLnBrk="0" hangingPunct="1">
              <a:lnSpc>
                <a:spcPct val="100000"/>
              </a:lnSpc>
              <a:spcBef>
                <a:spcPct val="0"/>
              </a:spcBef>
              <a:spcAft>
                <a:spcPct val="0"/>
              </a:spcAft>
              <a:buClrTx/>
              <a:buSzTx/>
              <a:buFontTx/>
              <a:buNone/>
              <a:defRPr/>
            </a:pPr>
            <a:endParaRPr kumimoji="0" lang="en-US" altLang="en-US" sz="2000" b="0" i="0" u="none" strike="noStrike" kern="1200" cap="none" spc="0" normalizeH="0" baseline="0" noProof="0" smtClean="0">
              <a:ln>
                <a:noFill/>
              </a:ln>
              <a:solidFill>
                <a:srgbClr val="FF0000"/>
              </a:solidFill>
              <a:effectLst/>
              <a:uLnTx/>
              <a:uFillTx/>
              <a:latin typeface="Arial" pitchFamily="34" charset="0"/>
              <a:ea typeface="+mn-ea"/>
              <a:cs typeface="+mn-cs"/>
            </a:endParaRPr>
          </a:p>
          <a:p>
            <a:pPr marL="342900" marR="0" lvl="0" indent="-342900" algn="ctr" defTabSz="457200" rtl="0" eaLnBrk="1" fontAlgn="base" latinLnBrk="0" hangingPunct="1">
              <a:lnSpc>
                <a:spcPct val="100000"/>
              </a:lnSpc>
              <a:spcBef>
                <a:spcPct val="0"/>
              </a:spcBef>
              <a:spcAft>
                <a:spcPct val="0"/>
              </a:spcAft>
              <a:buClrTx/>
              <a:buSzTx/>
              <a:buFontTx/>
              <a:buNone/>
              <a:defRPr/>
            </a:pPr>
            <a:r>
              <a:rPr kumimoji="0" lang="en-US" altLang="en-US" sz="2000" b="0" i="0" u="none" strike="noStrike" kern="1200" cap="none" spc="0" normalizeH="0" baseline="0" noProof="0" smtClean="0">
                <a:ln>
                  <a:noFill/>
                </a:ln>
                <a:solidFill>
                  <a:srgbClr val="FF0000"/>
                </a:solidFill>
                <a:effectLst/>
                <a:uLnTx/>
                <a:uFillTx/>
                <a:latin typeface="Arial" pitchFamily="34" charset="0"/>
                <a:ea typeface="+mn-ea"/>
                <a:cs typeface="+mn-cs"/>
              </a:rPr>
              <a:t>Register each institution one by one.</a:t>
            </a:r>
          </a:p>
          <a:p>
            <a:pPr marL="342900" marR="0" lvl="0" indent="-342900" algn="ctr" defTabSz="457200" rtl="0" eaLnBrk="1" fontAlgn="base" latinLnBrk="0" hangingPunct="1">
              <a:lnSpc>
                <a:spcPct val="100000"/>
              </a:lnSpc>
              <a:spcBef>
                <a:spcPct val="0"/>
              </a:spcBef>
              <a:spcAft>
                <a:spcPct val="0"/>
              </a:spcAft>
              <a:buClrTx/>
              <a:buSzTx/>
              <a:buFontTx/>
              <a:buNone/>
              <a:defRPr/>
            </a:pPr>
            <a:r>
              <a:rPr kumimoji="0" lang="en-US" altLang="en-US" sz="2000" b="0" i="0" u="none" strike="noStrike" kern="1200" cap="none" spc="0" normalizeH="0" baseline="0" noProof="0" smtClean="0">
                <a:ln>
                  <a:noFill/>
                </a:ln>
                <a:solidFill>
                  <a:srgbClr val="FF0000"/>
                </a:solidFill>
                <a:effectLst/>
                <a:uLnTx/>
                <a:uFillTx/>
                <a:latin typeface="Arial" pitchFamily="34" charset="0"/>
                <a:ea typeface="+mn-ea"/>
                <a:cs typeface="+mn-cs"/>
              </a:rPr>
              <a:t>Go to </a:t>
            </a:r>
            <a:r>
              <a:rPr kumimoji="0" lang="en-US" altLang="en-US" sz="2000" b="0" i="1" u="none" strike="noStrike" kern="1200" cap="none" spc="0" normalizeH="0" baseline="0" noProof="0" smtClean="0">
                <a:ln>
                  <a:noFill/>
                </a:ln>
                <a:solidFill>
                  <a:srgbClr val="FF0000"/>
                </a:solidFill>
                <a:effectLst/>
                <a:uLnTx/>
                <a:uFillTx/>
                <a:latin typeface="Arial" pitchFamily="34" charset="0"/>
                <a:ea typeface="+mn-ea"/>
                <a:cs typeface="+mn-cs"/>
              </a:rPr>
              <a:t>Institutions/overview</a:t>
            </a:r>
            <a:r>
              <a:rPr kumimoji="0" lang="en-US" altLang="en-US" sz="2000" b="0" i="0" u="none" strike="noStrike" kern="1200" cap="none" spc="0" normalizeH="0" baseline="0" noProof="0" smtClean="0">
                <a:ln>
                  <a:noFill/>
                </a:ln>
                <a:solidFill>
                  <a:srgbClr val="FF0000"/>
                </a:solidFill>
                <a:effectLst/>
                <a:uLnTx/>
                <a:uFillTx/>
                <a:latin typeface="Arial" pitchFamily="34" charset="0"/>
                <a:ea typeface="+mn-ea"/>
                <a:cs typeface="+mn-cs"/>
              </a:rPr>
              <a:t> to display the list of hospitals</a:t>
            </a:r>
          </a:p>
          <a:p>
            <a:pPr marL="342900" marR="0" lvl="0" indent="-342900" algn="ctr" defTabSz="457200" rtl="0" eaLnBrk="1" fontAlgn="base" latinLnBrk="0" hangingPunct="1">
              <a:lnSpc>
                <a:spcPct val="100000"/>
              </a:lnSpc>
              <a:spcBef>
                <a:spcPct val="0"/>
              </a:spcBef>
              <a:spcAft>
                <a:spcPct val="0"/>
              </a:spcAft>
              <a:buClrTx/>
              <a:buSzTx/>
              <a:buFontTx/>
              <a:buNone/>
              <a:defRPr/>
            </a:pPr>
            <a:r>
              <a:rPr kumimoji="0" lang="en-US" altLang="en-US" sz="2000" b="0" i="0" u="none" strike="noStrike" kern="1200" cap="none" spc="0" normalizeH="0" baseline="0" noProof="0" smtClean="0">
                <a:ln>
                  <a:noFill/>
                </a:ln>
                <a:solidFill>
                  <a:srgbClr val="FF0000"/>
                </a:solidFill>
                <a:effectLst/>
                <a:uLnTx/>
                <a:uFillTx/>
                <a:latin typeface="Arial" pitchFamily="34" charset="0"/>
                <a:ea typeface="+mn-ea"/>
                <a:cs typeface="+mn-cs"/>
              </a:rPr>
              <a:t>Ensure that the correct institution is activated during data entry </a:t>
            </a:r>
          </a:p>
          <a:p>
            <a:pPr marL="342900" marR="0" lvl="0" indent="-342900" algn="ctr" defTabSz="457200" rtl="0" eaLnBrk="1" fontAlgn="base" latinLnBrk="0" hangingPunct="1">
              <a:lnSpc>
                <a:spcPct val="100000"/>
              </a:lnSpc>
              <a:spcBef>
                <a:spcPct val="0"/>
              </a:spcBef>
              <a:spcAft>
                <a:spcPct val="0"/>
              </a:spcAft>
              <a:buClrTx/>
              <a:buSzTx/>
              <a:buFontTx/>
              <a:buNone/>
              <a:defRPr/>
            </a:pPr>
            <a:r>
              <a:rPr kumimoji="0" lang="en-US" altLang="en-US" sz="2000" b="0" i="0" u="none" strike="noStrike" kern="1200" cap="none" spc="0" normalizeH="0" baseline="0" noProof="0" smtClean="0">
                <a:ln>
                  <a:noFill/>
                </a:ln>
                <a:solidFill>
                  <a:srgbClr val="FF0000"/>
                </a:solidFill>
                <a:effectLst/>
                <a:uLnTx/>
                <a:uFillTx/>
                <a:latin typeface="Arial" pitchFamily="34" charset="0"/>
                <a:ea typeface="+mn-ea"/>
                <a:cs typeface="+mn-cs"/>
              </a:rPr>
              <a:t>(see black bar at the top of the page)</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defRPr/>
            </a:pPr>
            <a:endParaRPr kumimoji="0" lang="fr-BE" sz="2000" b="0" i="0" u="none" strike="noStrike" kern="1200" cap="none" spc="0" normalizeH="0" baseline="0" noProof="0" smtClean="0">
              <a:ln>
                <a:noFill/>
              </a:ln>
              <a:solidFill>
                <a:srgbClr val="002060"/>
              </a:solidFill>
              <a:effectLst/>
              <a:uLnTx/>
              <a:uFillTx/>
              <a:latin typeface="+mn-lt"/>
              <a:ea typeface="+mn-ea"/>
              <a:cs typeface="+mn-cs"/>
            </a:endParaRPr>
          </a:p>
        </p:txBody>
      </p:sp>
      <p:sp>
        <p:nvSpPr>
          <p:cNvPr id="30724"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155F4B46-4980-4F95-A7C8-424E3ECEB535}" type="slidenum">
              <a:rPr lang="en-US" altLang="nl-BE" sz="1200">
                <a:solidFill>
                  <a:srgbClr val="898989"/>
                </a:solidFill>
                <a:ea typeface="Arial" pitchFamily="34" charset="0"/>
              </a:rPr>
              <a:t>26</a:t>
            </a:fld>
            <a:endParaRPr lang="en-US" altLang="nl-BE" sz="1200">
              <a:solidFill>
                <a:srgbClr val="898989"/>
              </a:solidFill>
              <a:ea typeface="Arial" pitchFamily="34" charset="0"/>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1746" name="Title 1"/>
          <p:cNvSpPr>
            <a:spLocks noGrp="1"/>
          </p:cNvSpPr>
          <p:nvPr>
            <p:ph type="title"/>
          </p:nvPr>
        </p:nvSpPr>
        <p:spPr>
          <a:xfrm>
            <a:off x="104775" y="357188"/>
            <a:ext cx="8229600" cy="839787"/>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sz="3200">
                <a:solidFill>
                  <a:srgbClr val="009F91"/>
                </a:solidFill>
              </a:rPr>
              <a:t>Preparatory work – </a:t>
            </a:r>
            <a:r>
              <a:rPr lang="fr-BE" altLang="fr-FR" sz="3200" b="1" u="sng">
                <a:solidFill>
                  <a:srgbClr val="009F91"/>
                </a:solidFill>
              </a:rPr>
              <a:t>New</a:t>
            </a:r>
            <a:r>
              <a:rPr lang="fr-BE" altLang="fr-FR" sz="3200">
                <a:solidFill>
                  <a:srgbClr val="009F91"/>
                </a:solidFill>
              </a:rPr>
              <a:t> hospital, next</a:t>
            </a:r>
            <a:endParaRPr lang="fr-BE" altLang="fr-FR" sz="3200">
              <a:solidFill>
                <a:srgbClr val="009F91"/>
              </a:solidFill>
            </a:endParaRPr>
          </a:p>
        </p:txBody>
      </p:sp>
      <p:sp>
        <p:nvSpPr>
          <p:cNvPr id="31747" name="Content Placeholder 2"/>
          <p:cNvSpPr>
            <a:spLocks noGrp="1"/>
          </p:cNvSpPr>
          <p:nvPr>
            <p:ph idx="1"/>
          </p:nvPr>
        </p:nvSpPr>
        <p:spPr>
          <a:xfrm>
            <a:off x="104774" y="1346200"/>
            <a:ext cx="8679008" cy="5267325"/>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nl-BE" sz="2000" b="1" i="0" u="none" strike="noStrike" kern="1200" cap="none" spc="0" normalizeH="0" baseline="0" noProof="0" smtClean="0">
                <a:ln>
                  <a:noFill/>
                </a:ln>
                <a:solidFill>
                  <a:srgbClr val="002060"/>
                </a:solidFill>
                <a:effectLst/>
                <a:uLnTx/>
                <a:uFillTx/>
                <a:latin typeface="+mn-lt" pitchFamily="34" charset="0"/>
                <a:ea typeface="+mn-ea"/>
                <a:cs typeface="+mn-cs"/>
              </a:rPr>
              <a:t>Select the survey </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to which you want to participate</a:t>
            </a:r>
          </a:p>
          <a:p>
            <a:pPr marL="742950" marR="0" lvl="1" indent="-342900" algn="l" defTabSz="457200" rtl="0" eaLnBrk="0" fontAlgn="base" latinLnBrk="0" hangingPunct="0">
              <a:lnSpc>
                <a:spcPct val="100000"/>
              </a:lnSpc>
              <a:spcBef>
                <a:spcPct val="20000"/>
              </a:spcBef>
              <a:spcAft>
                <a:spcPct val="0"/>
              </a:spcAft>
              <a:buClrTx/>
              <a:buSzTx/>
              <a:buFont typeface="Wingdings" pitchFamily="2" charset="2"/>
              <a:buChar char="Ø"/>
              <a:defRPr/>
            </a:pP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First go to </a:t>
            </a:r>
            <a:r>
              <a:rPr kumimoji="0" lang="nl-BE" sz="2000" b="0" i="1" u="none" strike="noStrike" kern="1200" cap="none" spc="0" normalizeH="0" baseline="0" noProof="0" smtClean="0">
                <a:ln>
                  <a:noFill/>
                </a:ln>
                <a:solidFill>
                  <a:srgbClr val="002060"/>
                </a:solidFill>
                <a:effectLst/>
                <a:uLnTx/>
                <a:uFillTx/>
                <a:latin typeface="+mn-lt" pitchFamily="34" charset="0"/>
                <a:ea typeface="+mn-ea"/>
                <a:cs typeface="+mn-cs"/>
              </a:rPr>
              <a:t>Surveys/Availabl</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e and</a:t>
            </a: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	</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click under action: </a:t>
            </a:r>
          </a:p>
          <a:p>
            <a:pPr marL="1143000" marR="0" lvl="2" indent="-342900" algn="l" defTabSz="457200" rtl="0" eaLnBrk="0" fontAlgn="base" latinLnBrk="0" hangingPunct="0">
              <a:lnSpc>
                <a:spcPct val="100000"/>
              </a:lnSpc>
              <a:spcBef>
                <a:spcPct val="20000"/>
              </a:spcBef>
              <a:spcAft>
                <a:spcPct val="0"/>
              </a:spcAft>
              <a:buClrTx/>
              <a:buSzTx/>
              <a:buFont typeface="Wingdings" pitchFamily="2" charset="2"/>
              <a:buChar char="Ø"/>
              <a:defRPr/>
            </a:pPr>
            <a:r>
              <a:rPr kumimoji="0" lang="nl-BE" sz="16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Participate in basic PPS (=light version) or</a:t>
            </a:r>
          </a:p>
          <a:p>
            <a:pPr marL="1143000" marR="0" lvl="2" indent="-342900" algn="l" defTabSz="457200" rtl="0" eaLnBrk="0" fontAlgn="base" latinLnBrk="0" hangingPunct="0">
              <a:lnSpc>
                <a:spcPct val="100000"/>
              </a:lnSpc>
              <a:spcBef>
                <a:spcPct val="20000"/>
              </a:spcBef>
              <a:spcAft>
                <a:spcPct val="0"/>
              </a:spcAft>
              <a:buClrTx/>
              <a:buSzTx/>
              <a:buFont typeface="Wingdings" pitchFamily="2" charset="2"/>
              <a:buChar char="Ø"/>
              <a:defRPr/>
            </a:pPr>
            <a:r>
              <a:rPr kumimoji="0" lang="nl-BE" sz="16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Participate in PPS icl. HAI (=full version)</a:t>
            </a:r>
            <a:endParaRPr kumimoji="0" lang="fr-BE" sz="2000" b="0" i="0" u="none" strike="noStrike" kern="1200" cap="none" spc="0" normalizeH="0" baseline="0" noProof="0" smtClean="0">
              <a:ln>
                <a:noFill/>
              </a:ln>
              <a:solidFill>
                <a:schemeClr val="accent5">
                  <a:lumMod val="50000"/>
                </a:schemeClr>
              </a:solidFill>
              <a:effectLst/>
              <a:uLnTx/>
              <a:uFillTx/>
              <a:latin typeface="+mn-lt"/>
              <a:ea typeface="+mn-ea"/>
              <a:cs typeface="+mn-cs"/>
            </a:endParaRPr>
          </a:p>
          <a:p>
            <a:pPr marL="742950" marR="0" lvl="1" indent="-285750" algn="l" defTabSz="457200" rtl="0" eaLnBrk="0" fontAlgn="base" latinLnBrk="0" hangingPunct="0">
              <a:lnSpc>
                <a:spcPct val="100000"/>
              </a:lnSpc>
              <a:spcBef>
                <a:spcPct val="20000"/>
              </a:spcBef>
              <a:spcAft>
                <a:spcPct val="0"/>
              </a:spcAft>
              <a:buClrTx/>
              <a:buSzTx/>
              <a:buFont typeface="Wingdings" pitchFamily="2" charset="2"/>
              <a:buChar char="Ø"/>
              <a:defRPr/>
            </a:pP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T</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hereafter </a:t>
            </a: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go to </a:t>
            </a:r>
            <a:r>
              <a:rPr kumimoji="0" lang="nl-BE" sz="2000" b="0" i="1" u="none" strike="noStrike" kern="1200" cap="none" spc="0" normalizeH="0" baseline="0" noProof="0" smtClean="0">
                <a:ln>
                  <a:noFill/>
                </a:ln>
                <a:solidFill>
                  <a:srgbClr val="002060"/>
                </a:solidFill>
                <a:effectLst/>
                <a:uLnTx/>
                <a:uFillTx/>
                <a:latin typeface="+mn-lt" pitchFamily="34" charset="0"/>
                <a:ea typeface="+mn-ea"/>
                <a:cs typeface="+mn-cs"/>
              </a:rPr>
              <a:t>Surveys/Subscribed</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 </a:t>
            </a: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and </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click on the checkmark to activate the survey. </a:t>
            </a:r>
            <a:r>
              <a:rPr kumimoji="0" lang="en-GB" sz="2000" b="0" i="0" u="none" strike="noStrike" kern="1200" cap="none" spc="0" normalizeH="0" baseline="0" noProof="0">
                <a:ln>
                  <a:noFill/>
                </a:ln>
                <a:solidFill>
                  <a:srgbClr val="002060"/>
                </a:solidFill>
                <a:effectLst/>
                <a:uLnTx/>
                <a:uFillTx/>
                <a:latin typeface="+mn-lt" pitchFamily="34" charset="0"/>
                <a:ea typeface="+mn-ea"/>
                <a:cs typeface="+mn-cs"/>
              </a:rPr>
              <a:t>T</a:t>
            </a:r>
            <a:r>
              <a:rPr kumimoji="0" lang="en-GB" sz="2000" b="0" i="0" u="none" strike="noStrike" kern="1200" cap="none" spc="0" normalizeH="0" baseline="0" noProof="0" smtClean="0">
                <a:ln>
                  <a:noFill/>
                </a:ln>
                <a:solidFill>
                  <a:srgbClr val="002060"/>
                </a:solidFill>
                <a:effectLst/>
                <a:uLnTx/>
                <a:uFillTx/>
                <a:latin typeface="+mn-lt" pitchFamily="34" charset="0"/>
                <a:ea typeface="+mn-ea"/>
                <a:cs typeface="+mn-cs"/>
              </a:rPr>
              <a:t>he </a:t>
            </a:r>
            <a:r>
              <a:rPr kumimoji="0" lang="en-GB" sz="2000" b="0" i="0" u="none" strike="noStrike" kern="1200" cap="none" spc="0" normalizeH="0" baseline="0" noProof="0">
                <a:ln>
                  <a:noFill/>
                </a:ln>
                <a:solidFill>
                  <a:srgbClr val="002060"/>
                </a:solidFill>
                <a:effectLst/>
                <a:uLnTx/>
                <a:uFillTx/>
                <a:latin typeface="+mn-lt" pitchFamily="34" charset="0"/>
                <a:ea typeface="+mn-ea"/>
                <a:cs typeface="+mn-cs"/>
              </a:rPr>
              <a:t>survey will now appear in the black bar at the top of the page</a:t>
            </a:r>
            <a:r>
              <a:rPr kumimoji="0" lang="en-GB" sz="2000" b="0" i="0" u="none" strike="noStrike" kern="1200" cap="none" spc="0" normalizeH="0" baseline="0" noProof="0" smtClean="0">
                <a:ln>
                  <a:noFill/>
                </a:ln>
                <a:solidFill>
                  <a:srgbClr val="002060"/>
                </a:solidFill>
                <a:effectLst/>
                <a:uLnTx/>
                <a:uFillTx/>
                <a:latin typeface="+mn-lt" pitchFamily="34" charset="0"/>
                <a:ea typeface="+mn-ea"/>
                <a:cs typeface="+mn-cs"/>
              </a:rPr>
              <a:t>. </a:t>
            </a:r>
            <a:endParaRPr kumimoji="0" lang="fr-BE" sz="2000" b="0" i="0" u="none" strike="noStrike" kern="1200" cap="none" spc="0" normalizeH="0" baseline="0" noProof="0">
              <a:ln>
                <a:noFill/>
              </a:ln>
              <a:solidFill>
                <a:srgbClr val="002060"/>
              </a:solidFill>
              <a:effectLst/>
              <a:uLnTx/>
              <a:uFillTx/>
              <a:latin typeface="+mn-lt"/>
              <a:ea typeface="+mn-ea"/>
              <a:cs typeface="+mn-cs"/>
            </a:endParaRPr>
          </a:p>
          <a:p>
            <a:pPr marL="1143000" marR="0" lvl="2" indent="-228600" algn="l" defTabSz="457200" rtl="0" eaLnBrk="0" fontAlgn="base" latinLnBrk="0" hangingPunct="0">
              <a:lnSpc>
                <a:spcPct val="100000"/>
              </a:lnSpc>
              <a:spcBef>
                <a:spcPct val="20000"/>
              </a:spcBef>
              <a:spcAft>
                <a:spcPct val="0"/>
              </a:spcAft>
              <a:buClrTx/>
              <a:buSzTx/>
              <a:buFont typeface="Wingdings" pitchFamily="2" charset="2"/>
              <a:buChar char="Ø"/>
              <a:defRPr/>
            </a:pPr>
            <a:r>
              <a:rPr kumimoji="0" lang="en-GB" sz="1200" b="0" i="0" u="none" strike="noStrike" kern="1200" cap="none" spc="0" normalizeH="0" baseline="0" noProof="0">
                <a:ln>
                  <a:noFill/>
                </a:ln>
                <a:solidFill>
                  <a:srgbClr val="002060"/>
                </a:solidFill>
                <a:effectLst/>
                <a:uLnTx/>
                <a:uFillTx/>
                <a:latin typeface="+mn-lt" pitchFamily="34" charset="0"/>
                <a:ea typeface="+mn-ea"/>
                <a:cs typeface="+mn-cs"/>
              </a:rPr>
              <a:t>N</a:t>
            </a:r>
            <a:r>
              <a:rPr kumimoji="0" lang="en-GB" sz="1200" b="0" i="0" u="none" strike="noStrike" kern="1200" cap="none" spc="0" normalizeH="0" baseline="0" noProof="0" smtClean="0">
                <a:ln>
                  <a:noFill/>
                </a:ln>
                <a:solidFill>
                  <a:srgbClr val="002060"/>
                </a:solidFill>
                <a:effectLst/>
                <a:uLnTx/>
                <a:uFillTx/>
                <a:latin typeface="+mn-lt" pitchFamily="34" charset="0"/>
                <a:ea typeface="+mn-ea"/>
                <a:cs typeface="+mn-cs"/>
              </a:rPr>
              <a:t>ote </a:t>
            </a:r>
            <a:r>
              <a:rPr kumimoji="0" lang="en-GB" sz="1200" b="0" i="0" u="none" strike="noStrike" kern="1200" cap="none" spc="0" normalizeH="0" baseline="0" noProof="0">
                <a:ln>
                  <a:noFill/>
                </a:ln>
                <a:solidFill>
                  <a:srgbClr val="002060"/>
                </a:solidFill>
                <a:effectLst/>
                <a:uLnTx/>
                <a:uFillTx/>
                <a:latin typeface="+mn-lt" pitchFamily="34" charset="0"/>
                <a:ea typeface="+mn-ea"/>
                <a:cs typeface="+mn-cs"/>
              </a:rPr>
              <a:t>that, as long as you did not enter any ward/patient data, it is still possible to switch from basic PPS </a:t>
            </a:r>
            <a:r>
              <a:rPr kumimoji="0" lang="en-GB" sz="1200" b="0" i="0" u="none" strike="noStrike" kern="1200" cap="none" spc="0" normalizeH="0" baseline="0" noProof="0" smtClean="0">
                <a:ln>
                  <a:noFill/>
                </a:ln>
                <a:solidFill>
                  <a:srgbClr val="002060"/>
                </a:solidFill>
                <a:effectLst/>
                <a:uLnTx/>
                <a:uFillTx/>
                <a:latin typeface="+mn-lt" pitchFamily="34" charset="0"/>
                <a:ea typeface="+mn-ea"/>
                <a:cs typeface="+mn-cs"/>
              </a:rPr>
              <a:t>(light version) to </a:t>
            </a:r>
            <a:r>
              <a:rPr kumimoji="0" lang="en-GB" sz="1200" b="0" i="0" u="none" strike="noStrike" kern="1200" cap="none" spc="0" normalizeH="0" baseline="0" noProof="0">
                <a:ln>
                  <a:noFill/>
                </a:ln>
                <a:solidFill>
                  <a:srgbClr val="002060"/>
                </a:solidFill>
                <a:effectLst/>
                <a:uLnTx/>
                <a:uFillTx/>
                <a:latin typeface="+mn-lt" pitchFamily="34" charset="0"/>
                <a:ea typeface="+mn-ea"/>
                <a:cs typeface="+mn-cs"/>
              </a:rPr>
              <a:t>HAI-enabled PPS and back by selecting or deselecting the checkbox below ‘HAI module enabled’. </a:t>
            </a:r>
            <a:endParaRPr kumimoji="0" lang="fr-BE" sz="1200" b="0" i="0" u="none" strike="noStrike" kern="1200" cap="none" spc="0" normalizeH="0" baseline="0" noProof="0">
              <a:ln>
                <a:noFill/>
              </a:ln>
              <a:solidFill>
                <a:srgbClr val="002060"/>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fr-BE" sz="2000" b="0" i="0" u="none" strike="noStrike" kern="1200" cap="none" spc="0" normalizeH="0" baseline="0" noProof="0" err="1" smtClean="0">
                <a:ln>
                  <a:noFill/>
                </a:ln>
                <a:solidFill>
                  <a:srgbClr val="002060"/>
                </a:solidFill>
                <a:effectLst/>
                <a:uLnTx/>
                <a:uFillTx/>
                <a:latin typeface="+mn-lt" pitchFamily="34" charset="0"/>
                <a:ea typeface="+mn-ea"/>
                <a:cs typeface="+mn-cs"/>
              </a:rPr>
              <a:t>Next, </a:t>
            </a:r>
            <a:r>
              <a:rPr kumimoji="0" lang="fr-BE" sz="2000" b="1" i="0" u="none" strike="noStrike" kern="1200" cap="none" spc="0" normalizeH="0" baseline="0" noProof="0" err="1" smtClean="0">
                <a:ln>
                  <a:noFill/>
                </a:ln>
                <a:solidFill>
                  <a:srgbClr val="002060"/>
                </a:solidFill>
                <a:effectLst/>
                <a:uLnTx/>
                <a:uFillTx/>
                <a:latin typeface="+mn-lt" pitchFamily="34" charset="0"/>
                <a:ea typeface="+mn-ea"/>
                <a:cs typeface="+mn-cs"/>
              </a:rPr>
              <a:t>create your departments one by one </a:t>
            </a: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 go to </a:t>
            </a:r>
            <a:r>
              <a:rPr kumimoji="0" lang="fr-BE" sz="2000" b="0" i="1" u="none" strike="noStrike" kern="1200" cap="none" spc="0" normalizeH="0" baseline="0" noProof="0" err="1" smtClean="0">
                <a:ln>
                  <a:noFill/>
                </a:ln>
                <a:solidFill>
                  <a:srgbClr val="002060"/>
                </a:solidFill>
                <a:effectLst/>
                <a:uLnTx/>
                <a:uFillTx/>
                <a:latin typeface="+mn-lt" pitchFamily="34" charset="0"/>
                <a:ea typeface="+mn-ea"/>
                <a:cs typeface="+mn-cs"/>
              </a:rPr>
              <a:t>Departments/New</a:t>
            </a:r>
          </a:p>
          <a:p>
            <a:pPr marL="742950" marR="0" lvl="1" indent="-285750" algn="l" defTabSz="457200" rtl="0" eaLnBrk="0" fontAlgn="base" latinLnBrk="0" hangingPunct="0">
              <a:lnSpc>
                <a:spcPct val="100000"/>
              </a:lnSpc>
              <a:spcBef>
                <a:spcPct val="20000"/>
              </a:spcBef>
              <a:spcAft>
                <a:spcPct val="0"/>
              </a:spcAft>
              <a:buClrTx/>
              <a:buSzTx/>
              <a:buFont typeface="Wingdings" pitchFamily="2" charset="2"/>
              <a:buChar char="Ø"/>
              <a:defRPr/>
            </a:pPr>
            <a:r>
              <a:rPr kumimoji="0" lang="en-US" altLang="en-US" sz="1600" b="0" i="0" u="none" strike="noStrike" kern="1200" cap="none" spc="0" normalizeH="0" baseline="0" noProof="0" smtClean="0">
                <a:ln>
                  <a:noFill/>
                </a:ln>
                <a:solidFill>
                  <a:schemeClr val="accent5">
                    <a:lumMod val="50000"/>
                  </a:schemeClr>
                </a:solidFill>
                <a:effectLst/>
                <a:uLnTx/>
                <a:uFillTx/>
                <a:latin typeface="Arial" pitchFamily="34" charset="0"/>
                <a:ea typeface="+mn-ea"/>
                <a:cs typeface="+mn-cs"/>
              </a:rPr>
              <a:t>These departments will </a:t>
            </a:r>
            <a:r>
              <a:rPr kumimoji="0" lang="en-US" altLang="en-US" sz="1600" b="0" i="0" u="none" strike="noStrike" kern="1200" cap="none" spc="0" normalizeH="0" baseline="0" noProof="0">
                <a:ln>
                  <a:noFill/>
                </a:ln>
                <a:solidFill>
                  <a:schemeClr val="accent5">
                    <a:lumMod val="50000"/>
                  </a:schemeClr>
                </a:solidFill>
                <a:effectLst/>
                <a:uLnTx/>
                <a:uFillTx/>
                <a:latin typeface="Arial" pitchFamily="34" charset="0"/>
                <a:ea typeface="+mn-ea"/>
                <a:cs typeface="+mn-cs"/>
              </a:rPr>
              <a:t>appear later in the drop-down list during entry of survey </a:t>
            </a:r>
            <a:r>
              <a:rPr kumimoji="0" lang="en-US" altLang="en-US" sz="1600" b="0" i="0" u="none" strike="noStrike" kern="1200" cap="none" spc="0" normalizeH="0" baseline="0" noProof="0" smtClean="0">
                <a:ln>
                  <a:noFill/>
                </a:ln>
                <a:solidFill>
                  <a:schemeClr val="accent5">
                    <a:lumMod val="50000"/>
                  </a:schemeClr>
                </a:solidFill>
                <a:effectLst/>
                <a:uLnTx/>
                <a:uFillTx/>
                <a:latin typeface="Arial" pitchFamily="34" charset="0"/>
                <a:ea typeface="+mn-ea"/>
                <a:cs typeface="+mn-cs"/>
              </a:rPr>
              <a:t>data</a:t>
            </a:r>
            <a:endParaRPr kumimoji="0" lang="fr-BE" sz="1600" b="0" i="0" u="none" strike="noStrike" kern="1200" cap="none" spc="0" normalizeH="0" baseline="0" noProof="0" smtClean="0">
              <a:ln>
                <a:noFill/>
              </a:ln>
              <a:solidFill>
                <a:schemeClr val="accent5">
                  <a:lumMod val="50000"/>
                </a:schemeClr>
              </a:solidFill>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endParaRPr kumimoji="0" lang="fr-BE" sz="2000" b="1" i="0" u="none" strike="noStrike" kern="1200" cap="none" spc="0" normalizeH="0" baseline="0" noProof="0">
              <a:ln>
                <a:noFill/>
              </a:ln>
              <a:solidFill>
                <a:srgbClr val="002060"/>
              </a:solidFill>
              <a:effectLst/>
              <a:uLnTx/>
              <a:uFillTx/>
              <a:latin typeface="+mn-lt"/>
              <a:ea typeface="+mn-ea"/>
              <a:cs typeface="+mn-cs"/>
            </a:endParaRPr>
          </a:p>
        </p:txBody>
      </p:sp>
      <p:sp>
        <p:nvSpPr>
          <p:cNvPr id="31748"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B4B1436B-96DA-442E-8DE5-08851E87B47B}" type="slidenum">
              <a:rPr lang="en-US" altLang="nl-BE" sz="1200">
                <a:solidFill>
                  <a:srgbClr val="898989"/>
                </a:solidFill>
                <a:ea typeface="Arial" pitchFamily="34" charset="0"/>
              </a:rPr>
              <a:t>27</a:t>
            </a:fld>
            <a:endParaRPr lang="en-US" altLang="nl-BE" sz="1200">
              <a:solidFill>
                <a:srgbClr val="898989"/>
              </a:solidFill>
              <a:ea typeface="Arial" pitchFamily="34" charset="0"/>
            </a:endParaRPr>
          </a:p>
        </p:txBody>
      </p:sp>
      <p:pic>
        <p:nvPicPr>
          <p:cNvPr id="31749" name="Picture 7"/>
          <p:cNvPicPr>
            <a:picLocks noChangeAspect="1"/>
          </p:cNvPicPr>
          <p:nvPr/>
        </p:nvPicPr>
        <p:blipFill>
          <a:blip r:embed="rId3"/>
          <a:stretch>
            <a:fillRect/>
          </a:stretch>
        </p:blipFill>
        <p:spPr>
          <a:xfrm>
            <a:off x="6734175" y="1363663"/>
            <a:ext cx="1627188" cy="1319212"/>
          </a:xfrm>
          <a:prstGeom prst="rect">
            <a:avLst/>
          </a:prstGeom>
          <a:noFill/>
          <a:ln>
            <a:noFill/>
            <a:miter lim="800000"/>
          </a:ln>
        </p:spPr>
      </p:pic>
      <p:sp>
        <p:nvSpPr>
          <p:cNvPr id="31750" name="TextBox 2"/>
          <p:cNvSpPr txBox="1">
            <a:spLocks noChangeArrowheads="1"/>
          </p:cNvSpPr>
          <p:nvPr/>
        </p:nvSpPr>
        <p:spPr bwMode="auto">
          <a:xfrm>
            <a:off x="914400" y="4980549"/>
            <a:ext cx="7419975" cy="954107"/>
          </a:xfrm>
          <a:prstGeom prst="rect">
            <a:avLst/>
          </a:prstGeom>
          <a:solidFill>
            <a:schemeClr val="bg1">
              <a:lumMod val="95000"/>
            </a:schemeClr>
          </a:solidFill>
          <a:ln>
            <a:noFill/>
          </a:ln>
          <a:extLst/>
        </p:spPr>
        <p:txBody>
          <a:bodyPr wrap="square">
            <a:spAutoFit/>
          </a:bodyPr>
          <a:lstStyle>
            <a:lvl1pPr eaLnBrk="0" hangingPunct="0">
              <a:spcBef>
                <a:spcPct val="20000"/>
              </a:spcBef>
              <a:buFont typeface="Arial"/>
              <a:buChar char="•"/>
              <a:defRPr sz="3200">
                <a:solidFill>
                  <a:schemeClr val="tx1"/>
                </a:solidFill>
                <a:latin typeface="Calibri" pitchFamily="34" charset="0"/>
              </a:defRPr>
            </a:lvl1pPr>
            <a:lvl2pPr marL="742950" indent="-285750" eaLnBrk="0" hangingPunct="0">
              <a:spcBef>
                <a:spcPct val="20000"/>
              </a:spcBef>
              <a:buFont typeface="Arial"/>
              <a:buChar char="–"/>
              <a:defRPr sz="2800">
                <a:solidFill>
                  <a:schemeClr val="tx1"/>
                </a:solidFill>
                <a:latin typeface="Calibri" pitchFamily="34" charset="0"/>
              </a:defRPr>
            </a:lvl2pPr>
            <a:lvl3pPr marL="1143000" indent="-228600" eaLnBrk="0" hangingPunct="0">
              <a:spcBef>
                <a:spcPct val="20000"/>
              </a:spcBef>
              <a:buFont typeface="Arial"/>
              <a:buChar char="•"/>
              <a:defRPr sz="2400">
                <a:solidFill>
                  <a:schemeClr val="tx1"/>
                </a:solidFill>
                <a:latin typeface="Calibri" pitchFamily="34" charset="0"/>
              </a:defRPr>
            </a:lvl3pPr>
            <a:lvl4pPr marL="1600200" indent="-228600" eaLnBrk="0" hangingPunct="0">
              <a:spcBef>
                <a:spcPct val="20000"/>
              </a:spcBef>
              <a:buFont typeface="Arial"/>
              <a:buChar char="–"/>
              <a:defRPr sz="2000">
                <a:solidFill>
                  <a:schemeClr val="tx1"/>
                </a:solidFill>
                <a:latin typeface="Calibri" pitchFamily="34" charset="0"/>
              </a:defRPr>
            </a:lvl4pPr>
            <a:lvl5pPr marL="2057400" indent="-228600" eaLnBrk="0" hangingPunct="0">
              <a:spcBef>
                <a:spcPct val="20000"/>
              </a:spcBef>
              <a:buFont typeface="Arial"/>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a:buChar char="»"/>
              <a:defRPr sz="20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en-US" sz="2600" b="0" i="0" u="none" strike="noStrike" kern="1200" cap="none" spc="0" normalizeH="0" baseline="0" noProof="0" smtClean="0">
                <a:ln>
                  <a:noFill/>
                </a:ln>
                <a:solidFill>
                  <a:srgbClr val="FF0000"/>
                </a:solidFill>
                <a:effectLst/>
                <a:uLnTx/>
                <a:uFillTx/>
                <a:latin typeface="Arial"/>
                <a:ea typeface="+mn-ea"/>
                <a:cs typeface="Arial"/>
              </a:rPr>
              <a:t>Be aware : each </a:t>
            </a:r>
            <a:r>
              <a:rPr kumimoji="0" lang="en-US" altLang="en-US" sz="2600" b="0" i="0" u="none" strike="noStrike" kern="1200" cap="none" spc="0" normalizeH="0" baseline="0" noProof="0">
                <a:ln>
                  <a:noFill/>
                </a:ln>
                <a:solidFill>
                  <a:srgbClr val="FF0000"/>
                </a:solidFill>
                <a:effectLst/>
                <a:uLnTx/>
                <a:uFillTx/>
                <a:latin typeface="Arial"/>
                <a:ea typeface="+mn-ea"/>
                <a:cs typeface="Arial"/>
              </a:rPr>
              <a:t>departmen</a:t>
            </a:r>
            <a:r>
              <a:rPr kumimoji="0" lang="en-US" altLang="en-US" sz="2800" b="0" i="0" u="none" strike="noStrike" kern="1200" cap="none" spc="0" normalizeH="0" baseline="0" noProof="0">
                <a:ln>
                  <a:noFill/>
                </a:ln>
                <a:solidFill>
                  <a:srgbClr val="FF0000"/>
                </a:solidFill>
                <a:effectLst/>
                <a:uLnTx/>
                <a:uFillTx/>
                <a:latin typeface="Arial"/>
                <a:ea typeface="+mn-ea"/>
                <a:cs typeface="Arial"/>
              </a:rPr>
              <a:t>t </a:t>
            </a:r>
            <a:r>
              <a:rPr kumimoji="0" lang="en-US" altLang="en-US" sz="2800" b="0" i="0" u="none" strike="noStrike" kern="1200" cap="none" spc="0" normalizeH="0" baseline="0" noProof="0" smtClean="0">
                <a:ln>
                  <a:noFill/>
                </a:ln>
                <a:solidFill>
                  <a:srgbClr val="FF0000"/>
                </a:solidFill>
                <a:effectLst/>
                <a:uLnTx/>
                <a:uFillTx/>
                <a:latin typeface="Arial"/>
                <a:ea typeface="+mn-ea"/>
                <a:cs typeface="Arial"/>
              </a:rPr>
              <a:t>“must have </a:t>
            </a:r>
            <a:r>
              <a:rPr kumimoji="0" lang="en-US" altLang="en-US" sz="2800" b="0" i="0" u="none" strike="noStrike" kern="1200" cap="none" spc="0" normalizeH="0" baseline="0" noProof="0">
                <a:ln>
                  <a:noFill/>
                </a:ln>
                <a:solidFill>
                  <a:srgbClr val="FF0000"/>
                </a:solidFill>
                <a:effectLst/>
                <a:uLnTx/>
                <a:uFillTx/>
                <a:latin typeface="Arial"/>
                <a:ea typeface="+mn-ea"/>
                <a:cs typeface="Arial"/>
              </a:rPr>
              <a:t>a unique </a:t>
            </a:r>
            <a:r>
              <a:rPr kumimoji="0" lang="en-US" altLang="en-US" sz="2800" b="0" i="0" u="none" strike="noStrike" kern="1200" cap="none" spc="0" normalizeH="0" baseline="0" noProof="0" smtClean="0">
                <a:ln>
                  <a:noFill/>
                </a:ln>
                <a:solidFill>
                  <a:srgbClr val="FF0000"/>
                </a:solidFill>
                <a:effectLst/>
                <a:uLnTx/>
                <a:uFillTx/>
                <a:latin typeface="Arial"/>
                <a:ea typeface="+mn-ea"/>
                <a:cs typeface="Arial"/>
              </a:rPr>
              <a:t>name”</a:t>
            </a:r>
            <a:endParaRPr kumimoji="0" lang="en-US" altLang="en-US" sz="2800" b="0" i="0" u="none" strike="noStrike" kern="1200" cap="none" spc="0" normalizeH="0" baseline="0" noProof="0">
              <a:ln>
                <a:noFill/>
              </a:ln>
              <a:solidFill>
                <a:srgbClr val="FF0000"/>
              </a:solidFill>
              <a:effectLst/>
              <a:uLnTx/>
              <a:uFillTx/>
              <a:latin typeface="Arial"/>
              <a:ea typeface="+mn-ea"/>
              <a:cs typeface="Arial"/>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2770" name="Title 1"/>
          <p:cNvSpPr>
            <a:spLocks noGrp="1"/>
          </p:cNvSpPr>
          <p:nvPr>
            <p:ph type="title"/>
          </p:nvPr>
        </p:nvSpPr>
        <p:spPr>
          <a:xfrm>
            <a:off x="104775" y="276225"/>
            <a:ext cx="8229600" cy="709613"/>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sz="3200">
                <a:solidFill>
                  <a:srgbClr val="009F91"/>
                </a:solidFill>
              </a:rPr>
              <a:t>Preparatory work – </a:t>
            </a:r>
            <a:r>
              <a:rPr lang="fr-BE" altLang="fr-FR" sz="3200" b="1" u="sng">
                <a:solidFill>
                  <a:srgbClr val="009F91"/>
                </a:solidFill>
              </a:rPr>
              <a:t>Existing</a:t>
            </a:r>
            <a:r>
              <a:rPr lang="fr-BE" altLang="fr-FR" sz="3200">
                <a:solidFill>
                  <a:srgbClr val="009F91"/>
                </a:solidFill>
              </a:rPr>
              <a:t> hospital</a:t>
            </a:r>
            <a:endParaRPr lang="fr-BE" altLang="fr-FR" sz="3200">
              <a:solidFill>
                <a:srgbClr val="009F91"/>
              </a:solidFill>
            </a:endParaRPr>
          </a:p>
        </p:txBody>
      </p:sp>
      <p:sp>
        <p:nvSpPr>
          <p:cNvPr id="32771" name="Content Placeholder 2"/>
          <p:cNvSpPr>
            <a:spLocks noGrp="1"/>
          </p:cNvSpPr>
          <p:nvPr>
            <p:ph idx="1"/>
          </p:nvPr>
        </p:nvSpPr>
        <p:spPr>
          <a:xfrm>
            <a:off x="273050" y="1112838"/>
            <a:ext cx="8505825" cy="5608637"/>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ts val="300"/>
              </a:spcBef>
              <a:spcAft>
                <a:spcPct val="0"/>
              </a:spcAft>
              <a:buClrTx/>
              <a:buSzTx/>
              <a:buFont typeface="Arial" pitchFamily="34" charset="0"/>
              <a:buChar char="•"/>
              <a:defRPr/>
            </a:pPr>
            <a:r>
              <a:rPr kumimoji="0" lang="nl-BE" sz="2000" b="1" i="0" u="none" strike="noStrike" kern="1200" cap="none" spc="0" normalizeH="0" baseline="0" noProof="0">
                <a:ln>
                  <a:noFill/>
                </a:ln>
                <a:solidFill>
                  <a:srgbClr val="002060"/>
                </a:solidFill>
                <a:effectLst/>
                <a:uLnTx/>
                <a:uFillTx/>
                <a:latin typeface="+mn-lt" pitchFamily="34" charset="0"/>
                <a:ea typeface="+mn-ea"/>
                <a:cs typeface="+mn-cs"/>
              </a:rPr>
              <a:t>Select the survey </a:t>
            </a: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to which you want to participate</a:t>
            </a:r>
          </a:p>
          <a:p>
            <a:pPr marL="742950" marR="0" lvl="1" indent="-342900" algn="l" defTabSz="457200" rtl="0" eaLnBrk="0" fontAlgn="base" latinLnBrk="0" hangingPunct="0">
              <a:lnSpc>
                <a:spcPct val="100000"/>
              </a:lnSpc>
              <a:spcBef>
                <a:spcPts val="300"/>
              </a:spcBef>
              <a:spcAft>
                <a:spcPct val="0"/>
              </a:spcAft>
              <a:buClrTx/>
              <a:buSzTx/>
              <a:buFont typeface="Wingdings" pitchFamily="2" charset="2"/>
              <a:buChar char="Ø"/>
              <a:defRPr/>
            </a:pP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First go to </a:t>
            </a:r>
            <a:r>
              <a:rPr kumimoji="0" lang="nl-BE" sz="2000" b="0" i="1" u="none" strike="noStrike" kern="1200" cap="none" spc="0" normalizeH="0" baseline="0" noProof="0" smtClean="0">
                <a:ln>
                  <a:noFill/>
                </a:ln>
                <a:solidFill>
                  <a:srgbClr val="002060"/>
                </a:solidFill>
                <a:effectLst/>
                <a:uLnTx/>
                <a:uFillTx/>
                <a:latin typeface="+mn-lt" pitchFamily="34" charset="0"/>
                <a:ea typeface="+mn-ea"/>
                <a:cs typeface="+mn-cs"/>
              </a:rPr>
              <a:t>Surveys/Availabl</a:t>
            </a:r>
            <a:r>
              <a:rPr kumimoji="0" lang="nl-BE" sz="2000" b="0" i="0" u="none" strike="noStrike" kern="1200" cap="none" spc="0" normalizeH="0" baseline="0" noProof="0" smtClean="0">
                <a:ln>
                  <a:noFill/>
                </a:ln>
                <a:solidFill>
                  <a:srgbClr val="002060"/>
                </a:solidFill>
                <a:effectLst/>
                <a:uLnTx/>
                <a:uFillTx/>
                <a:latin typeface="+mn-lt" pitchFamily="34" charset="0"/>
                <a:ea typeface="+mn-ea"/>
                <a:cs typeface="+mn-cs"/>
              </a:rPr>
              <a:t>e and click </a:t>
            </a: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under action: </a:t>
            </a:r>
          </a:p>
          <a:p>
            <a:pPr marL="1143000" marR="0" lvl="2" indent="-342900" algn="l" defTabSz="457200" rtl="0" eaLnBrk="0" fontAlgn="base" latinLnBrk="0" hangingPunct="0">
              <a:lnSpc>
                <a:spcPct val="100000"/>
              </a:lnSpc>
              <a:spcBef>
                <a:spcPts val="300"/>
              </a:spcBef>
              <a:spcAft>
                <a:spcPct val="0"/>
              </a:spcAft>
              <a:buClrTx/>
              <a:buSzTx/>
              <a:buFont typeface="Wingdings" pitchFamily="2" charset="2"/>
              <a:buChar char="Ø"/>
              <a:defRPr/>
            </a:pPr>
            <a:r>
              <a:rPr kumimoji="0" lang="nl-BE" sz="1600" b="0" i="0" u="none" strike="noStrike" kern="1200" cap="none" spc="0" normalizeH="0" baseline="0" noProof="0">
                <a:ln>
                  <a:noFill/>
                </a:ln>
                <a:solidFill>
                  <a:schemeClr val="accent5">
                    <a:lumMod val="50000"/>
                  </a:schemeClr>
                </a:solidFill>
                <a:effectLst/>
                <a:uLnTx/>
                <a:uFillTx/>
                <a:latin typeface="+mn-lt" pitchFamily="34" charset="0"/>
                <a:ea typeface="+mn-ea"/>
                <a:cs typeface="+mn-cs"/>
              </a:rPr>
              <a:t>Participate in basic PPS (=light version) or</a:t>
            </a:r>
          </a:p>
          <a:p>
            <a:pPr marL="1143000" marR="0" lvl="2" indent="-342900" algn="l" defTabSz="457200" rtl="0" eaLnBrk="0" fontAlgn="base" latinLnBrk="0" hangingPunct="0">
              <a:lnSpc>
                <a:spcPct val="100000"/>
              </a:lnSpc>
              <a:spcBef>
                <a:spcPts val="300"/>
              </a:spcBef>
              <a:spcAft>
                <a:spcPct val="0"/>
              </a:spcAft>
              <a:buClrTx/>
              <a:buSzTx/>
              <a:buFont typeface="Wingdings" pitchFamily="2" charset="2"/>
              <a:buChar char="Ø"/>
              <a:defRPr/>
            </a:pPr>
            <a:r>
              <a:rPr kumimoji="0" lang="nl-BE" sz="1600" b="0" i="0" u="none" strike="noStrike" kern="1200" cap="none" spc="0" normalizeH="0" baseline="0" noProof="0">
                <a:ln>
                  <a:noFill/>
                </a:ln>
                <a:solidFill>
                  <a:schemeClr val="accent5">
                    <a:lumMod val="50000"/>
                  </a:schemeClr>
                </a:solidFill>
                <a:effectLst/>
                <a:uLnTx/>
                <a:uFillTx/>
                <a:latin typeface="+mn-lt" pitchFamily="34" charset="0"/>
                <a:ea typeface="+mn-ea"/>
                <a:cs typeface="+mn-cs"/>
              </a:rPr>
              <a:t>Participate in PPS icl. HAI (=full version)</a:t>
            </a:r>
            <a:endParaRPr kumimoji="0" lang="fr-BE" sz="1600" b="0" i="0" u="none" strike="noStrike" kern="1200" cap="none" spc="0" normalizeH="0" baseline="0" noProof="0">
              <a:ln>
                <a:noFill/>
              </a:ln>
              <a:solidFill>
                <a:schemeClr val="accent5">
                  <a:lumMod val="50000"/>
                </a:schemeClr>
              </a:solidFill>
              <a:effectLst/>
              <a:uLnTx/>
              <a:uFillTx/>
              <a:latin typeface="+mn-lt"/>
              <a:ea typeface="+mn-ea"/>
              <a:cs typeface="+mn-cs"/>
            </a:endParaRPr>
          </a:p>
          <a:p>
            <a:pPr marL="742950" marR="0" lvl="1" indent="-285750" algn="l" defTabSz="457200" rtl="0" eaLnBrk="0" fontAlgn="base" latinLnBrk="0" hangingPunct="0">
              <a:lnSpc>
                <a:spcPct val="100000"/>
              </a:lnSpc>
              <a:spcBef>
                <a:spcPts val="300"/>
              </a:spcBef>
              <a:spcAft>
                <a:spcPct val="0"/>
              </a:spcAft>
              <a:buClrTx/>
              <a:buSzTx/>
              <a:buFont typeface="Wingdings" pitchFamily="2" charset="2"/>
              <a:buChar char="Ø"/>
              <a:defRPr/>
            </a:pP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Thereafter go to </a:t>
            </a:r>
            <a:r>
              <a:rPr kumimoji="0" lang="nl-BE" sz="2000" b="0" i="1" u="none" strike="noStrike" kern="1200" cap="none" spc="0" normalizeH="0" baseline="0" noProof="0">
                <a:ln>
                  <a:noFill/>
                </a:ln>
                <a:solidFill>
                  <a:srgbClr val="002060"/>
                </a:solidFill>
                <a:effectLst/>
                <a:uLnTx/>
                <a:uFillTx/>
                <a:latin typeface="+mn-lt" pitchFamily="34" charset="0"/>
                <a:ea typeface="+mn-ea"/>
                <a:cs typeface="+mn-cs"/>
              </a:rPr>
              <a:t>Surveys/Subscribe</a:t>
            </a:r>
            <a:r>
              <a:rPr kumimoji="0" lang="nl-BE" sz="2000" b="0" i="0" u="none" strike="noStrike" kern="1200" cap="none" spc="0" normalizeH="0" baseline="0" noProof="0">
                <a:ln>
                  <a:noFill/>
                </a:ln>
                <a:solidFill>
                  <a:srgbClr val="002060"/>
                </a:solidFill>
                <a:effectLst/>
                <a:uLnTx/>
                <a:uFillTx/>
                <a:latin typeface="+mn-lt" pitchFamily="34" charset="0"/>
                <a:ea typeface="+mn-ea"/>
                <a:cs typeface="+mn-cs"/>
              </a:rPr>
              <a:t>d and click on the checkmark to activate the survey. </a:t>
            </a:r>
            <a:r>
              <a:rPr kumimoji="0" lang="en-GB" sz="2000" b="0" i="0" u="none" strike="noStrike" kern="1200" cap="none" spc="0" normalizeH="0" baseline="0" noProof="0">
                <a:ln>
                  <a:noFill/>
                </a:ln>
                <a:solidFill>
                  <a:srgbClr val="002060"/>
                </a:solidFill>
                <a:effectLst/>
                <a:uLnTx/>
                <a:uFillTx/>
                <a:latin typeface="+mn-lt" pitchFamily="34" charset="0"/>
                <a:ea typeface="+mn-ea"/>
                <a:cs typeface="+mn-cs"/>
              </a:rPr>
              <a:t>The survey will now appear in the black bar at the top of the page. </a:t>
            </a:r>
            <a:endParaRPr kumimoji="0" lang="fr-BE" sz="2000" b="0" i="0" u="none" strike="noStrike" kern="1200" cap="none" spc="0" normalizeH="0" baseline="0" noProof="0">
              <a:ln>
                <a:noFill/>
              </a:ln>
              <a:solidFill>
                <a:srgbClr val="002060"/>
              </a:solidFill>
              <a:effectLst/>
              <a:uLnTx/>
              <a:uFillTx/>
              <a:latin typeface="+mn-lt"/>
              <a:ea typeface="+mn-ea"/>
              <a:cs typeface="+mn-cs"/>
            </a:endParaRPr>
          </a:p>
          <a:p>
            <a:pPr marL="1143000" marR="0" lvl="2" indent="-228600" algn="l" defTabSz="457200" rtl="0" eaLnBrk="0" fontAlgn="base" latinLnBrk="0" hangingPunct="0">
              <a:lnSpc>
                <a:spcPct val="100000"/>
              </a:lnSpc>
              <a:spcBef>
                <a:spcPts val="300"/>
              </a:spcBef>
              <a:spcAft>
                <a:spcPct val="0"/>
              </a:spcAft>
              <a:buClrTx/>
              <a:buSzTx/>
              <a:buFont typeface="Wingdings" pitchFamily="2" charset="2"/>
              <a:buChar char="Ø"/>
              <a:defRPr/>
            </a:pPr>
            <a:r>
              <a:rPr kumimoji="0" lang="en-GB" sz="1400" b="0" i="0" u="none" strike="noStrike" kern="1200" cap="none" spc="0" normalizeH="0" baseline="0" noProof="0" smtClean="0">
                <a:ln>
                  <a:noFill/>
                </a:ln>
                <a:solidFill>
                  <a:srgbClr val="002060"/>
                </a:solidFill>
                <a:effectLst/>
                <a:uLnTx/>
                <a:uFillTx/>
                <a:latin typeface="+mn-lt" pitchFamily="34" charset="0"/>
                <a:ea typeface="+mn-ea"/>
                <a:cs typeface="+mn-cs"/>
              </a:rPr>
              <a:t>Note that, as long as you did not enter any ward/patient data, it is still possible to switch from basic PPS (light version) to HAI-enabled PPS and back by selecting or deselecting the checkbox below ‘HAI module enabled’</a:t>
            </a:r>
          </a:p>
          <a:p>
            <a:pPr marL="342900" marR="0" lvl="0" indent="-342900" algn="l" defTabSz="457200" rtl="0" eaLnBrk="0" fontAlgn="base" latinLnBrk="0" hangingPunct="0">
              <a:lnSpc>
                <a:spcPct val="100000"/>
              </a:lnSpc>
              <a:spcBef>
                <a:spcPts val="300"/>
              </a:spcBef>
              <a:spcAft>
                <a:spcPct val="0"/>
              </a:spcAft>
              <a:buClrTx/>
              <a:buSzTx/>
              <a:buFont typeface="Arial" pitchFamily="34" charset="0"/>
              <a:buChar char="•"/>
              <a:defRPr/>
            </a:pP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Go </a:t>
            </a:r>
            <a:r>
              <a:rPr kumimoji="0" lang="fr-BE" sz="2000" b="0" i="0" u="none" strike="noStrike" kern="1200" cap="none" spc="0" normalizeH="0" baseline="0" noProof="0">
                <a:ln>
                  <a:noFill/>
                </a:ln>
                <a:solidFill>
                  <a:srgbClr val="002060"/>
                </a:solidFill>
                <a:effectLst/>
                <a:uLnTx/>
                <a:uFillTx/>
                <a:latin typeface="+mn-lt" pitchFamily="34" charset="0"/>
                <a:ea typeface="+mn-ea"/>
                <a:cs typeface="+mn-cs"/>
              </a:rPr>
              <a:t>to </a:t>
            </a:r>
            <a:r>
              <a:rPr kumimoji="0" lang="fr-BE" sz="2000" b="0" i="1" u="none" strike="noStrike" kern="1200" cap="none" spc="0" normalizeH="0" baseline="0" noProof="0" err="1" smtClean="0">
                <a:ln>
                  <a:noFill/>
                </a:ln>
                <a:solidFill>
                  <a:srgbClr val="002060"/>
                </a:solidFill>
                <a:effectLst/>
                <a:uLnTx/>
                <a:uFillTx/>
                <a:latin typeface="+mn-lt" pitchFamily="34" charset="0"/>
                <a:ea typeface="+mn-ea"/>
                <a:cs typeface="+mn-cs"/>
              </a:rPr>
              <a:t>departments/overview</a:t>
            </a: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 </a:t>
            </a:r>
          </a:p>
          <a:p>
            <a:pPr marL="0" marR="0" lvl="0" indent="0" algn="l" defTabSz="457200" rtl="0" eaLnBrk="0" fontAlgn="base" latinLnBrk="0" hangingPunct="0">
              <a:lnSpc>
                <a:spcPct val="100000"/>
              </a:lnSpc>
              <a:spcBef>
                <a:spcPts val="300"/>
              </a:spcBef>
              <a:spcAft>
                <a:spcPct val="0"/>
              </a:spcAft>
              <a:buClrTx/>
              <a:buSzTx/>
              <a:buFont typeface="Arial" pitchFamily="34" charset="0"/>
              <a:buNone/>
              <a:defRPr/>
            </a:pPr>
            <a:r>
              <a:rPr kumimoji="0" lang="fr-BE" sz="2000" b="0" i="0" u="none" strike="noStrike" kern="1200" cap="none" spc="0" normalizeH="0" baseline="0" noProof="0">
                <a:ln>
                  <a:noFill/>
                </a:ln>
                <a:solidFill>
                  <a:srgbClr val="002060"/>
                </a:solidFill>
                <a:effectLst/>
                <a:uLnTx/>
                <a:uFillTx/>
                <a:latin typeface="+mn-lt" pitchFamily="34" charset="0"/>
                <a:ea typeface="+mn-ea"/>
                <a:cs typeface="+mn-cs"/>
              </a:rPr>
              <a:t>	</a:t>
            </a: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and </a:t>
            </a:r>
            <a:r>
              <a:rPr kumimoji="0" lang="fr-BE" sz="2000" b="1" i="0" u="sng" strike="noStrike" kern="1200" cap="none" spc="0" normalizeH="0" baseline="0" noProof="0" smtClean="0">
                <a:ln>
                  <a:noFill/>
                </a:ln>
                <a:solidFill>
                  <a:srgbClr val="002060"/>
                </a:solidFill>
                <a:effectLst/>
                <a:uLnTx/>
                <a:uFillTx/>
                <a:latin typeface="+mn-lt" pitchFamily="34" charset="0"/>
                <a:ea typeface="+mn-ea"/>
                <a:cs typeface="+mn-cs"/>
              </a:rPr>
              <a:t>update</a:t>
            </a: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 </a:t>
            </a:r>
            <a:r>
              <a:rPr kumimoji="0" lang="fr-BE" sz="2000" b="0" i="0" u="none" strike="noStrike" kern="1200" cap="none" spc="0" normalizeH="0" baseline="0" noProof="0" err="1">
                <a:ln>
                  <a:noFill/>
                </a:ln>
                <a:solidFill>
                  <a:srgbClr val="002060"/>
                </a:solidFill>
                <a:effectLst/>
                <a:uLnTx/>
                <a:uFillTx/>
                <a:latin typeface="+mn-lt" pitchFamily="34" charset="0"/>
                <a:ea typeface="+mn-ea"/>
                <a:cs typeface="+mn-cs"/>
              </a:rPr>
              <a:t>your departments </a:t>
            </a:r>
            <a:endParaRPr kumimoji="0" lang="fr-BE" sz="2000" b="0" i="0" u="none" strike="noStrike" kern="1200" cap="none" spc="0" normalizeH="0" baseline="0" noProof="0" smtClean="0">
              <a:ln>
                <a:noFill/>
              </a:ln>
              <a:solidFill>
                <a:srgbClr val="002060"/>
              </a:solidFill>
              <a:effectLst/>
              <a:uLnTx/>
              <a:uFillTx/>
              <a:latin typeface="+mn-lt"/>
              <a:ea typeface="+mn-ea"/>
              <a:cs typeface="+mn-cs"/>
            </a:endParaRPr>
          </a:p>
          <a:p>
            <a:pPr marL="0" marR="0" lvl="0" indent="0" algn="l" defTabSz="457200" rtl="0" eaLnBrk="0" fontAlgn="base" latinLnBrk="0" hangingPunct="0">
              <a:lnSpc>
                <a:spcPct val="100000"/>
              </a:lnSpc>
              <a:spcBef>
                <a:spcPts val="300"/>
              </a:spcBef>
              <a:spcAft>
                <a:spcPct val="0"/>
              </a:spcAft>
              <a:buClrTx/>
              <a:buSzTx/>
              <a:buFont typeface="Arial" pitchFamily="34" charset="0"/>
              <a:buNone/>
              <a:defRPr/>
            </a:pPr>
            <a:r>
              <a:rPr kumimoji="0" lang="fr-BE" sz="2000" b="1" i="0" u="none" strike="noStrike" kern="1200" cap="none" spc="0" normalizeH="0" baseline="0" noProof="0">
                <a:ln>
                  <a:noFill/>
                </a:ln>
                <a:solidFill>
                  <a:srgbClr val="002060"/>
                </a:solidFill>
                <a:effectLst/>
                <a:uLnTx/>
                <a:uFillTx/>
                <a:latin typeface="+mn-lt" pitchFamily="34" charset="0"/>
                <a:ea typeface="+mn-ea"/>
                <a:cs typeface="+mn-cs"/>
              </a:rPr>
              <a:t>	</a:t>
            </a:r>
            <a:r>
              <a:rPr kumimoji="0" lang="fr-BE" sz="2000" b="1" i="0" u="none" strike="noStrike" kern="1200" cap="none" spc="0" normalizeH="0" baseline="0" noProof="0" smtClean="0">
                <a:ln>
                  <a:noFill/>
                </a:ln>
                <a:solidFill>
                  <a:srgbClr val="002060"/>
                </a:solidFill>
                <a:effectLst/>
                <a:uLnTx/>
                <a:uFillTx/>
                <a:latin typeface="+mn-lt" pitchFamily="34" charset="0"/>
                <a:ea typeface="+mn-ea"/>
                <a:cs typeface="+mn-cs"/>
              </a:rPr>
              <a:t>one </a:t>
            </a:r>
            <a:r>
              <a:rPr kumimoji="0" lang="fr-BE" sz="2000" b="1" i="0" u="none" strike="noStrike" kern="1200" cap="none" spc="0" normalizeH="0" baseline="0" noProof="0">
                <a:ln>
                  <a:noFill/>
                </a:ln>
                <a:solidFill>
                  <a:srgbClr val="002060"/>
                </a:solidFill>
                <a:effectLst/>
                <a:uLnTx/>
                <a:uFillTx/>
                <a:latin typeface="+mn-lt" pitchFamily="34" charset="0"/>
                <a:ea typeface="+mn-ea"/>
                <a:cs typeface="+mn-cs"/>
              </a:rPr>
              <a:t>by one </a:t>
            </a:r>
            <a:r>
              <a:rPr kumimoji="0" lang="fr-BE" sz="2000" b="0" i="0" u="none" strike="noStrike" kern="1200" cap="none" spc="0" normalizeH="0" baseline="0" noProof="0">
                <a:ln>
                  <a:noFill/>
                </a:ln>
                <a:solidFill>
                  <a:srgbClr val="002060"/>
                </a:solidFill>
                <a:effectLst/>
                <a:uLnTx/>
                <a:uFillTx/>
                <a:latin typeface="+mn-lt" pitchFamily="34" charset="0"/>
                <a:ea typeface="+mn-ea"/>
                <a:cs typeface="+mn-cs"/>
              </a:rPr>
              <a:t>by selecting the </a:t>
            </a: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	</a:t>
            </a:r>
          </a:p>
          <a:p>
            <a:pPr marL="0" marR="0" lvl="0" indent="0" algn="l" defTabSz="457200" rtl="0" eaLnBrk="0" fontAlgn="base" latinLnBrk="0" hangingPunct="0">
              <a:lnSpc>
                <a:spcPct val="100000"/>
              </a:lnSpc>
              <a:spcBef>
                <a:spcPct val="0"/>
              </a:spcBef>
              <a:spcAft>
                <a:spcPct val="0"/>
              </a:spcAft>
              <a:buClrTx/>
              <a:buSzTx/>
              <a:buFont typeface="Arial" pitchFamily="34" charset="0"/>
              <a:buNone/>
              <a:defRPr/>
            </a:pPr>
            <a:r>
              <a:rPr kumimoji="0" lang="fr-BE" sz="2000" b="0" i="0" u="none" strike="noStrike" kern="1200" cap="none" spc="0" normalizeH="0" baseline="0" noProof="0">
                <a:ln>
                  <a:noFill/>
                </a:ln>
                <a:solidFill>
                  <a:srgbClr val="002060"/>
                </a:solidFill>
                <a:effectLst/>
                <a:uLnTx/>
                <a:uFillTx/>
                <a:latin typeface="+mn-lt" pitchFamily="34" charset="0"/>
                <a:ea typeface="+mn-ea"/>
                <a:cs typeface="+mn-cs"/>
              </a:rPr>
              <a:t>	</a:t>
            </a:r>
            <a:r>
              <a:rPr kumimoji="0" lang="fr-BE" sz="2000" b="0" i="0" u="none" strike="noStrike" kern="1200" cap="none" spc="0" normalizeH="0" baseline="0" noProof="0" smtClean="0">
                <a:ln>
                  <a:noFill/>
                </a:ln>
                <a:solidFill>
                  <a:srgbClr val="002060"/>
                </a:solidFill>
                <a:effectLst/>
                <a:uLnTx/>
                <a:uFillTx/>
                <a:latin typeface="+mn-lt" pitchFamily="34" charset="0"/>
                <a:ea typeface="+mn-ea"/>
                <a:cs typeface="+mn-cs"/>
              </a:rPr>
              <a:t>new </a:t>
            </a:r>
            <a:r>
              <a:rPr kumimoji="0" lang="fr-BE" sz="2000" b="1" i="0" u="none" strike="noStrike" kern="1200" cap="none" spc="0" normalizeH="0" baseline="0" noProof="0" err="1">
                <a:ln>
                  <a:noFill/>
                </a:ln>
                <a:solidFill>
                  <a:srgbClr val="002060"/>
                </a:solidFill>
                <a:effectLst/>
                <a:uLnTx/>
                <a:uFillTx/>
                <a:latin typeface="+mn-lt" pitchFamily="34" charset="0"/>
                <a:ea typeface="+mn-ea"/>
                <a:cs typeface="+mn-cs"/>
              </a:rPr>
              <a:t>appropriate department type</a:t>
            </a:r>
          </a:p>
        </p:txBody>
      </p:sp>
      <p:sp>
        <p:nvSpPr>
          <p:cNvPr id="32772"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FD2080F4-FF51-46DD-9E1E-C3D9D2EF7D46}" type="slidenum">
              <a:rPr lang="en-US" altLang="nl-BE" sz="1200">
                <a:solidFill>
                  <a:srgbClr val="898989"/>
                </a:solidFill>
                <a:ea typeface="Arial" pitchFamily="34" charset="0"/>
              </a:rPr>
              <a:t>28</a:t>
            </a:fld>
            <a:endParaRPr lang="en-US" altLang="nl-BE" sz="1200">
              <a:solidFill>
                <a:srgbClr val="898989"/>
              </a:solidFill>
              <a:ea typeface="Arial" pitchFamily="34" charset="0"/>
            </a:endParaRPr>
          </a:p>
        </p:txBody>
      </p:sp>
      <p:pic>
        <p:nvPicPr>
          <p:cNvPr id="32773" name="Picture 4"/>
          <p:cNvPicPr>
            <a:picLocks noChangeAspect="1"/>
          </p:cNvPicPr>
          <p:nvPr/>
        </p:nvPicPr>
        <p:blipFill>
          <a:blip r:embed="rId3"/>
          <a:stretch>
            <a:fillRect/>
          </a:stretch>
        </p:blipFill>
        <p:spPr>
          <a:xfrm>
            <a:off x="4997450" y="3892550"/>
            <a:ext cx="3649663" cy="2828925"/>
          </a:xfrm>
          <a:prstGeom prst="rect">
            <a:avLst/>
          </a:prstGeom>
          <a:noFill/>
          <a:ln>
            <a:noFill/>
            <a:miter lim="800000"/>
          </a:ln>
        </p:spPr>
      </p:pic>
      <p:sp>
        <p:nvSpPr>
          <p:cNvPr id="32774" name="Oval 1"/>
          <p:cNvSpPr/>
          <p:nvPr/>
        </p:nvSpPr>
        <p:spPr>
          <a:xfrm>
            <a:off x="4946650" y="5297488"/>
            <a:ext cx="698500" cy="292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pic>
        <p:nvPicPr>
          <p:cNvPr id="32775" name="Picture 2"/>
          <p:cNvPicPr>
            <a:picLocks noChangeAspect="1"/>
          </p:cNvPicPr>
          <p:nvPr/>
        </p:nvPicPr>
        <p:blipFill>
          <a:blip r:embed="rId4"/>
          <a:stretch>
            <a:fillRect/>
          </a:stretch>
        </p:blipFill>
        <p:spPr>
          <a:xfrm>
            <a:off x="6608763" y="1274763"/>
            <a:ext cx="1819275" cy="1157287"/>
          </a:xfrm>
          <a:prstGeom prst="rect">
            <a:avLst/>
          </a:prstGeom>
          <a:noFill/>
          <a:ln>
            <a:noFill/>
            <a:miter lim="800000"/>
          </a:ln>
        </p:spPr>
      </p:pic>
    </p:spTree>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3794" name="Title 1"/>
          <p:cNvSpPr>
            <a:spLocks noGrp="1"/>
          </p:cNvSpPr>
          <p:nvPr>
            <p:ph type="title"/>
          </p:nvPr>
        </p:nvSpPr>
        <p:spPr>
          <a:xfrm>
            <a:off x="457200" y="381000"/>
            <a:ext cx="7324725" cy="893763"/>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nl-BE" altLang="fr-FR" sz="3600" b="1">
                <a:solidFill>
                  <a:srgbClr val="009F91"/>
                </a:solidFill>
              </a:rPr>
              <a:t>Web-based data entry</a:t>
            </a:r>
            <a:br>
              <a:rPr lang="nl-BE" altLang="fr-FR" sz="3600" b="1">
                <a:solidFill>
                  <a:srgbClr val="009F91"/>
                </a:solidFill>
              </a:rPr>
            </a:br>
            <a:r>
              <a:rPr lang="nl-BE" altLang="fr-FR" sz="3600" b="1">
                <a:solidFill>
                  <a:srgbClr val="009F91"/>
                </a:solidFill>
              </a:rPr>
              <a:t>-Summary-</a:t>
            </a:r>
            <a:endParaRPr lang="fr-BE" altLang="fr-FR" sz="3600"/>
          </a:p>
        </p:txBody>
      </p:sp>
      <p:sp>
        <p:nvSpPr>
          <p:cNvPr id="33795" name="Content Placeholder 2"/>
          <p:cNvSpPr>
            <a:spLocks noGrp="1"/>
          </p:cNvSpPr>
          <p:nvPr>
            <p:ph idx="1"/>
          </p:nvPr>
        </p:nvSpPr>
        <p:spPr>
          <a:xfrm>
            <a:off x="457200" y="1579664"/>
            <a:ext cx="8229600" cy="4525963"/>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nl-BE" sz="2200" b="1"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Enter your denominators </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collected at ward level, one by one (go to </a:t>
            </a:r>
            <a:r>
              <a:rPr kumimoji="0" lang="nl-BE" sz="2200" b="0" i="1"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Surveys/New ward</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nl-BE" sz="2200" b="1"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Enter detailed patient data </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one by one (go to </a:t>
            </a:r>
            <a:r>
              <a:rPr kumimoji="0" lang="nl-BE" sz="2200" b="0" i="1"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Surveys/New patient</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You can </a:t>
            </a:r>
            <a:r>
              <a:rPr kumimoji="0" lang="nl-BE" sz="2200" b="1"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download your own data </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in excel at all times (go to </a:t>
            </a:r>
            <a:r>
              <a:rPr kumimoji="0" lang="nl-BE" sz="2200" b="0" i="1"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Surveys/Export</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After all data are entred online, </a:t>
            </a:r>
            <a:r>
              <a:rPr kumimoji="0" lang="nl-BE" sz="2200" b="1"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validate your data </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(go to </a:t>
            </a:r>
            <a:r>
              <a:rPr kumimoji="0" lang="nl-BE" sz="2200" b="0" i="1"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Surveys/Subscribed </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and click under action ‘validate the survey’)</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defRPr/>
            </a:pP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After validation, go to </a:t>
            </a:r>
            <a:r>
              <a:rPr kumimoji="0" lang="nl-BE" sz="2200" b="0" i="1"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Surveys/Subscribed </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and click under action ‘</a:t>
            </a:r>
            <a:r>
              <a:rPr kumimoji="0" lang="nl-BE" sz="2200" b="1"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send feedback report by mail</a:t>
            </a:r>
            <a:r>
              <a:rPr kumimoji="0" lang="nl-BE" sz="2200" b="0" i="0" u="none" strike="noStrike" kern="1200" cap="none" spc="0" normalizeH="0" baseline="0" noProof="0" smtClean="0">
                <a:ln>
                  <a:noFill/>
                </a:ln>
                <a:solidFill>
                  <a:schemeClr val="accent5">
                    <a:lumMod val="50000"/>
                  </a:schemeClr>
                </a:solidFill>
                <a:effectLst/>
                <a:uLnTx/>
                <a:uFillTx/>
                <a:latin typeface="+mn-lt" pitchFamily="34" charset="0"/>
                <a:ea typeface="+mn-ea"/>
                <a:cs typeface="+mn-cs"/>
              </a:rPr>
              <a:t>’</a:t>
            </a:r>
            <a:endParaRPr kumimoji="0" lang="fr-BE" sz="2200" b="0" i="0" u="none" strike="noStrike" kern="1200" cap="none" spc="0" normalizeH="0" baseline="0" noProof="0">
              <a:ln>
                <a:noFill/>
              </a:ln>
              <a:solidFill>
                <a:schemeClr val="accent5">
                  <a:lumMod val="50000"/>
                </a:schemeClr>
              </a:solidFill>
              <a:effectLst/>
              <a:uLnTx/>
              <a:uFillTx/>
              <a:latin typeface="+mn-lt"/>
              <a:ea typeface="+mn-ea"/>
              <a:cs typeface="+mn-cs"/>
            </a:endParaRPr>
          </a:p>
        </p:txBody>
      </p:sp>
      <p:sp>
        <p:nvSpPr>
          <p:cNvPr id="33796"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9EC11E59-312F-4137-9CBD-12320B989C32}" type="slidenum">
              <a:rPr lang="en-US" altLang="nl-BE" sz="1200">
                <a:solidFill>
                  <a:srgbClr val="898989"/>
                </a:solidFill>
                <a:ea typeface="Arial" pitchFamily="34" charset="0"/>
              </a:rPr>
              <a:t>29</a:t>
            </a:fld>
            <a:endParaRPr lang="en-US" altLang="nl-BE" sz="1200">
              <a:solidFill>
                <a:srgbClr val="898989"/>
              </a:solidFill>
              <a:ea typeface="Arial" pitchFamily="34" charset="0"/>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7170" name="Espace réservé du numéro de diapositive 5"/>
          <p:cNvSpPr>
            <a:spLocks noGrp="1"/>
          </p:cNvSpPr>
          <p:nvPr>
            <p:ph type="sldNum" idx="12"/>
          </p:nvPr>
        </p:nvSpPr>
        <p:spPr>
          <a:xfrm>
            <a:off x="8382000" y="6477000"/>
            <a:ext cx="685800" cy="304800"/>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a:spcBef>
                <a:spcPct val="0"/>
              </a:spcBef>
              <a:buFontTx/>
              <a:buNone/>
              <a:tabLst>
                <a:tab pos="0"/>
                <a:tab pos="914400"/>
                <a:tab pos="1828800"/>
                <a:tab pos="2743200"/>
                <a:tab pos="3657600"/>
                <a:tab pos="4572000"/>
                <a:tab pos="5486400"/>
                <a:tab pos="6400800"/>
                <a:tab pos="7315200"/>
                <a:tab pos="8229600"/>
                <a:tab pos="9144000"/>
                <a:tab pos="10058400"/>
              </a:tabLst>
            </a:pPr>
            <a:fld id="{3D74E5A6-77C1-477F-ACE2-3A587755540E}" type="slidenum">
              <a:rPr lang="fr-FR" altLang="fr-FR" sz="800">
                <a:solidFill>
                  <a:srgbClr val="4DA836"/>
                </a:solidFill>
                <a:latin typeface="Arial" pitchFamily="34" charset="0"/>
                <a:ea typeface="ＭＳ Ｐゴシック" pitchFamily="34" charset="-128"/>
              </a:rPr>
              <a:t>3</a:t>
            </a:fld>
            <a:endParaRPr lang="fr-FR" altLang="fr-FR" sz="800">
              <a:solidFill>
                <a:srgbClr val="4DA836"/>
              </a:solidFill>
              <a:latin typeface="Arial" pitchFamily="34" charset="0"/>
              <a:ea typeface="ＭＳ Ｐゴシック" pitchFamily="34" charset="-128"/>
            </a:endParaRPr>
          </a:p>
        </p:txBody>
      </p:sp>
      <p:sp>
        <p:nvSpPr>
          <p:cNvPr id="7171" name="Rectangle 1027"/>
          <p:cNvSpPr/>
          <p:nvPr/>
        </p:nvSpPr>
        <p:spPr>
          <a:xfrm>
            <a:off x="2378075" y="3451225"/>
            <a:ext cx="4389438" cy="365125"/>
          </a:xfrm>
          <a:prstGeom prst="rect">
            <a:avLst/>
          </a:prstGeom>
          <a:noFill/>
          <a:ln>
            <a:noFill/>
            <a:miter lim="800000"/>
          </a:ln>
          <a:effectLst/>
        </p:spPr>
        <p:txBody>
          <a:bodyPr lIns="0" tIns="0" rIns="0" bIns="0">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Clr>
                <a:srgbClr val="000000"/>
              </a:buClr>
              <a:buFont typeface="Times New Roman" pitchFamily="18" charset="0"/>
              <a:buNone/>
            </a:pPr>
            <a:r>
              <a:rPr lang="fr-FR" altLang="fr-FR" sz="1800">
                <a:latin typeface="Arial" pitchFamily="34" charset="0"/>
                <a:ea typeface="ＭＳ Ｐゴシック" pitchFamily="34" charset="-128"/>
              </a:rPr>
              <a:t> </a:t>
            </a:r>
            <a:endParaRPr lang="fr-FR" altLang="fr-FR" sz="1800">
              <a:latin typeface="Arial" pitchFamily="34" charset="0"/>
              <a:ea typeface="ＭＳ Ｐゴシック" pitchFamily="34" charset="-128"/>
            </a:endParaRPr>
          </a:p>
        </p:txBody>
      </p:sp>
      <p:sp>
        <p:nvSpPr>
          <p:cNvPr id="7172" name="Rectangle 1028"/>
          <p:cNvSpPr/>
          <p:nvPr/>
        </p:nvSpPr>
        <p:spPr>
          <a:xfrm>
            <a:off x="107950" y="5838825"/>
            <a:ext cx="4562475" cy="0"/>
          </a:xfrm>
          <a:prstGeom prst="rect">
            <a:avLst/>
          </a:prstGeom>
          <a:solidFill>
            <a:srgbClr val="FFFFFF"/>
          </a:solidFill>
          <a:ln>
            <a:noFill/>
            <a:miter lim="800000"/>
          </a:ln>
          <a:effectLst/>
        </p:spPr>
        <p:txBody>
          <a:bodyPr lIns="-88872" tIns="-88872" rIns="-88872" bIns="-88872">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Clr>
                <a:srgbClr val="000000"/>
              </a:buClr>
              <a:buFont typeface="Times New Roman" pitchFamily="18" charset="0"/>
              <a:buNone/>
            </a:pPr>
            <a:endParaRPr lang="fr-FR" altLang="fr-FR" sz="1800">
              <a:latin typeface="Arial" pitchFamily="34" charset="0"/>
              <a:ea typeface="ＭＳ Ｐゴシック" pitchFamily="34" charset="-128"/>
            </a:endParaRPr>
          </a:p>
        </p:txBody>
      </p:sp>
      <p:sp>
        <p:nvSpPr>
          <p:cNvPr id="7173" name="Rectangle 1030"/>
          <p:cNvSpPr/>
          <p:nvPr/>
        </p:nvSpPr>
        <p:spPr>
          <a:xfrm>
            <a:off x="598488" y="3055938"/>
            <a:ext cx="7947025" cy="0"/>
          </a:xfrm>
          <a:prstGeom prst="rect">
            <a:avLst/>
          </a:prstGeom>
          <a:solidFill>
            <a:srgbClr val="19171C"/>
          </a:solidFill>
          <a:ln>
            <a:noFill/>
            <a:miter lim="800000"/>
          </a:ln>
          <a:effectLst/>
        </p:spPr>
        <p:txBody>
          <a:bodyPr lIns="0" tIns="0" rIns="88872" bIns="0">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Clr>
                <a:srgbClr val="000000"/>
              </a:buClr>
              <a:buFont typeface="Times New Roman" pitchFamily="18" charset="0"/>
              <a:buNone/>
            </a:pPr>
            <a:endParaRPr lang="fr-FR" altLang="fr-FR" sz="1800">
              <a:latin typeface="Arial" pitchFamily="34" charset="0"/>
              <a:ea typeface="ＭＳ Ｐゴシック" pitchFamily="34" charset="-128"/>
            </a:endParaRPr>
          </a:p>
        </p:txBody>
      </p:sp>
      <p:sp>
        <p:nvSpPr>
          <p:cNvPr id="7174" name="Rectangle 1031"/>
          <p:cNvSpPr/>
          <p:nvPr/>
        </p:nvSpPr>
        <p:spPr>
          <a:xfrm>
            <a:off x="598488" y="3055938"/>
            <a:ext cx="7947025" cy="0"/>
          </a:xfrm>
          <a:prstGeom prst="rect">
            <a:avLst/>
          </a:prstGeom>
          <a:solidFill>
            <a:srgbClr val="19171C"/>
          </a:solidFill>
          <a:ln>
            <a:noFill/>
            <a:miter lim="800000"/>
          </a:ln>
          <a:effectLst/>
        </p:spPr>
        <p:txBody>
          <a:bodyPr lIns="0" tIns="0" rIns="0" bIns="0">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Clr>
                <a:srgbClr val="000000"/>
              </a:buClr>
              <a:buFont typeface="Times New Roman" pitchFamily="18" charset="0"/>
              <a:buNone/>
            </a:pPr>
            <a:endParaRPr lang="fr-FR" altLang="fr-FR" sz="1800">
              <a:latin typeface="Arial" pitchFamily="34" charset="0"/>
              <a:ea typeface="ＭＳ Ｐゴシック" pitchFamily="34" charset="-128"/>
            </a:endParaRPr>
          </a:p>
        </p:txBody>
      </p:sp>
      <p:sp>
        <p:nvSpPr>
          <p:cNvPr id="7175" name="Rectangle 2054"/>
          <p:cNvSpPr/>
          <p:nvPr/>
        </p:nvSpPr>
        <p:spPr>
          <a:xfrm>
            <a:off x="827088" y="1098550"/>
            <a:ext cx="7999412" cy="4730750"/>
          </a:xfrm>
          <a:prstGeom prst="rect">
            <a:avLst/>
          </a:prstGeom>
          <a:noFill/>
          <a:ln>
            <a:noFill/>
            <a:miter lim="800000"/>
          </a:ln>
          <a:effectLst/>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342900" lvl="0" indent="-342900">
              <a:lnSpc>
                <a:spcPct val="80000"/>
              </a:lnSpc>
              <a:buClr>
                <a:srgbClr val="002060"/>
              </a:buClr>
              <a:buFont typeface="Wingdings" pitchFamily="2" charset="2"/>
            </a:pPr>
            <a:r>
              <a:rPr lang="en-US" altLang="fr-FR" sz="2400" b="1">
                <a:solidFill>
                  <a:srgbClr val="009F91"/>
                </a:solidFill>
                <a:ea typeface="Arial" pitchFamily="34" charset="0"/>
              </a:rPr>
              <a:t>Measurement </a:t>
            </a:r>
            <a:endParaRPr lang="en-US" altLang="fr-FR" sz="2400" b="1">
              <a:solidFill>
                <a:srgbClr val="009F91"/>
              </a:solidFill>
              <a:ea typeface="Arial" pitchFamily="34" charset="0"/>
            </a:endParaRPr>
          </a:p>
          <a:p>
            <a:pPr marL="742950" lvl="1" indent="-285750">
              <a:spcBef>
                <a:spcPct val="0"/>
              </a:spcBef>
              <a:spcAft>
                <a:spcPts val="600"/>
              </a:spcAft>
              <a:buClr>
                <a:srgbClr val="002060"/>
              </a:buClr>
            </a:pPr>
            <a:r>
              <a:rPr lang="en-US" altLang="fr-FR" sz="2000" b="1">
                <a:solidFill>
                  <a:srgbClr val="002060"/>
                </a:solidFill>
                <a:ea typeface="Arial" pitchFamily="34" charset="0"/>
              </a:rPr>
              <a:t>Resistance, </a:t>
            </a:r>
            <a:endParaRPr lang="en-US" altLang="fr-FR" sz="2000" b="1">
              <a:solidFill>
                <a:srgbClr val="002060"/>
              </a:solidFill>
              <a:ea typeface="Arial" pitchFamily="34" charset="0"/>
            </a:endParaRPr>
          </a:p>
          <a:p>
            <a:pPr marL="742950" lvl="1" indent="-285750">
              <a:spcBef>
                <a:spcPct val="0"/>
              </a:spcBef>
              <a:spcAft>
                <a:spcPts val="600"/>
              </a:spcAft>
              <a:buClr>
                <a:srgbClr val="002060"/>
              </a:buClr>
            </a:pPr>
            <a:r>
              <a:rPr lang="en-US" altLang="fr-FR" sz="2000" b="1">
                <a:solidFill>
                  <a:srgbClr val="002060"/>
                </a:solidFill>
                <a:ea typeface="Arial" pitchFamily="34" charset="0"/>
              </a:rPr>
              <a:t>Antibiotic use, </a:t>
            </a:r>
            <a:endParaRPr lang="en-US" altLang="fr-FR" sz="2000" b="1">
              <a:solidFill>
                <a:srgbClr val="002060"/>
              </a:solidFill>
              <a:ea typeface="Arial" pitchFamily="34" charset="0"/>
            </a:endParaRPr>
          </a:p>
          <a:p>
            <a:pPr marL="742950" lvl="1" indent="-285750">
              <a:spcBef>
                <a:spcPct val="0"/>
              </a:spcBef>
              <a:spcAft>
                <a:spcPts val="600"/>
              </a:spcAft>
              <a:buClr>
                <a:srgbClr val="002060"/>
              </a:buClr>
            </a:pPr>
            <a:r>
              <a:rPr lang="en-US" altLang="fr-FR" sz="2000" b="1">
                <a:solidFill>
                  <a:srgbClr val="002060"/>
                </a:solidFill>
                <a:ea typeface="Arial" pitchFamily="34" charset="0"/>
              </a:rPr>
              <a:t>Infections…</a:t>
            </a:r>
            <a:endParaRPr lang="en-US" altLang="fr-FR" sz="2000" b="1">
              <a:solidFill>
                <a:srgbClr val="002060"/>
              </a:solidFill>
              <a:ea typeface="Arial" pitchFamily="34" charset="0"/>
            </a:endParaRPr>
          </a:p>
          <a:p>
            <a:pPr marL="342900" lvl="0" indent="-342900">
              <a:lnSpc>
                <a:spcPct val="80000"/>
              </a:lnSpc>
              <a:buClr>
                <a:srgbClr val="002060"/>
              </a:buClr>
              <a:buFont typeface="Wingdings" pitchFamily="2" charset="2"/>
            </a:pPr>
            <a:r>
              <a:rPr lang="en-US" altLang="fr-FR" sz="2400" b="1">
                <a:solidFill>
                  <a:srgbClr val="009F91"/>
                </a:solidFill>
                <a:ea typeface="Arial" pitchFamily="34" charset="0"/>
              </a:rPr>
              <a:t>Objectives</a:t>
            </a:r>
            <a:endParaRPr lang="en-US" altLang="fr-FR" sz="2400" b="1">
              <a:solidFill>
                <a:srgbClr val="009F91"/>
              </a:solidFill>
              <a:ea typeface="Arial" pitchFamily="34" charset="0"/>
            </a:endParaRPr>
          </a:p>
          <a:p>
            <a:pPr marL="742950" lvl="1" indent="-285750">
              <a:spcBef>
                <a:spcPct val="0"/>
              </a:spcBef>
              <a:spcAft>
                <a:spcPts val="600"/>
              </a:spcAft>
              <a:buClr>
                <a:srgbClr val="002060"/>
              </a:buClr>
            </a:pPr>
            <a:r>
              <a:rPr lang="en-US" altLang="fr-FR" sz="2000" b="1">
                <a:solidFill>
                  <a:srgbClr val="002060"/>
                </a:solidFill>
                <a:ea typeface="Arial" pitchFamily="34" charset="0"/>
              </a:rPr>
              <a:t>Assess simultaneously antibiotic use and antimicrobial resistance (AMR) impact</a:t>
            </a:r>
            <a:endParaRPr lang="en-US" altLang="fr-FR" sz="2000" b="1">
              <a:solidFill>
                <a:srgbClr val="002060"/>
              </a:solidFill>
              <a:ea typeface="Arial" pitchFamily="34" charset="0"/>
            </a:endParaRPr>
          </a:p>
          <a:p>
            <a:pPr marL="742950" lvl="1" indent="-285750">
              <a:spcBef>
                <a:spcPct val="0"/>
              </a:spcBef>
              <a:spcAft>
                <a:spcPts val="600"/>
              </a:spcAft>
              <a:buClr>
                <a:srgbClr val="002060"/>
              </a:buClr>
            </a:pPr>
            <a:r>
              <a:rPr lang="en-US" altLang="fr-FR" sz="2000" b="1">
                <a:solidFill>
                  <a:srgbClr val="002060"/>
                </a:solidFill>
                <a:ea typeface="Arial" pitchFamily="34" charset="0"/>
              </a:rPr>
              <a:t>Define empiric treatments</a:t>
            </a:r>
            <a:endParaRPr lang="en-US" altLang="fr-FR" sz="2000" b="1">
              <a:solidFill>
                <a:srgbClr val="002060"/>
              </a:solidFill>
              <a:ea typeface="Arial" pitchFamily="34" charset="0"/>
            </a:endParaRPr>
          </a:p>
          <a:p>
            <a:pPr marL="742950" lvl="1" indent="-285750">
              <a:spcBef>
                <a:spcPct val="0"/>
              </a:spcBef>
              <a:spcAft>
                <a:spcPts val="600"/>
              </a:spcAft>
              <a:buClr>
                <a:srgbClr val="002060"/>
              </a:buClr>
            </a:pPr>
            <a:r>
              <a:rPr lang="en-US" altLang="fr-FR" sz="2000" b="1">
                <a:solidFill>
                  <a:srgbClr val="002060"/>
                </a:solidFill>
                <a:ea typeface="Arial" pitchFamily="34" charset="0"/>
              </a:rPr>
              <a:t>Analyze epidemiology trends (resistance and antimicrobial use)</a:t>
            </a:r>
            <a:endParaRPr lang="en-US" altLang="fr-FR" sz="2000" b="1">
              <a:solidFill>
                <a:srgbClr val="002060"/>
              </a:solidFill>
              <a:ea typeface="Arial" pitchFamily="34" charset="0"/>
            </a:endParaRPr>
          </a:p>
          <a:p>
            <a:pPr marL="742950" lvl="1" indent="-285750">
              <a:spcBef>
                <a:spcPct val="0"/>
              </a:spcBef>
              <a:spcAft>
                <a:spcPts val="600"/>
              </a:spcAft>
              <a:buClr>
                <a:srgbClr val="002060"/>
              </a:buClr>
            </a:pPr>
            <a:r>
              <a:rPr lang="en-US" altLang="fr-FR" sz="2000" b="1">
                <a:solidFill>
                  <a:srgbClr val="002060"/>
                </a:solidFill>
                <a:ea typeface="Arial" pitchFamily="34" charset="0"/>
              </a:rPr>
              <a:t>Evaluate interventions and allocate resources efficiently: set targets for improvement and measure the impact of interventions</a:t>
            </a:r>
            <a:endParaRPr lang="en-US" altLang="fr-FR" sz="2000" b="1">
              <a:solidFill>
                <a:srgbClr val="002060"/>
              </a:solidFill>
              <a:ea typeface="Arial" pitchFamily="34" charset="0"/>
            </a:endParaRPr>
          </a:p>
          <a:p>
            <a:pPr marL="342900" lvl="0" indent="-342900">
              <a:lnSpc>
                <a:spcPct val="80000"/>
              </a:lnSpc>
              <a:buClr>
                <a:srgbClr val="002060"/>
              </a:buClr>
              <a:buFont typeface="Wingdings" pitchFamily="2" charset="2"/>
            </a:pPr>
            <a:r>
              <a:rPr lang="en-US" altLang="fr-FR" sz="2400" b="1">
                <a:solidFill>
                  <a:srgbClr val="002060"/>
                </a:solidFill>
                <a:ea typeface="Arial" pitchFamily="34" charset="0"/>
              </a:rPr>
              <a:t>To be done at hospital, local, regional, national, global levels</a:t>
            </a:r>
            <a:endParaRPr lang="en-US" altLang="fr-FR" sz="2000" b="1">
              <a:solidFill>
                <a:srgbClr val="0C2A57"/>
              </a:solidFill>
              <a:ea typeface="Arial" pitchFamily="34" charset="0"/>
            </a:endParaRPr>
          </a:p>
        </p:txBody>
      </p:sp>
      <p:pic>
        <p:nvPicPr>
          <p:cNvPr id="7176" name="Picture 14" descr="Résultat de recherche d'images pour &quot;surveillance&quot;"/>
          <p:cNvPicPr>
            <a:picLocks noChangeAspect="1"/>
          </p:cNvPicPr>
          <p:nvPr/>
        </p:nvPicPr>
        <p:blipFill>
          <a:blip r:embed="rId2"/>
          <a:stretch>
            <a:fillRect/>
          </a:stretch>
        </p:blipFill>
        <p:spPr>
          <a:xfrm>
            <a:off x="5110163" y="593725"/>
            <a:ext cx="1824037" cy="1908175"/>
          </a:xfrm>
          <a:prstGeom prst="rect">
            <a:avLst/>
          </a:prstGeom>
          <a:noFill/>
          <a:ln>
            <a:noFill/>
            <a:miter lim="800000"/>
          </a:ln>
        </p:spPr>
      </p:pic>
      <p:sp>
        <p:nvSpPr>
          <p:cNvPr id="7177" name="Title 1"/>
          <p:cNvSpPr/>
          <p:nvPr/>
        </p:nvSpPr>
        <p:spPr>
          <a:xfrm>
            <a:off x="377825" y="254000"/>
            <a:ext cx="8364538" cy="86677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FontTx/>
              <a:buNone/>
            </a:pPr>
            <a:r>
              <a:rPr lang="fr-FR" altLang="en-US" sz="3600" b="1">
                <a:solidFill>
                  <a:srgbClr val="00AAAB"/>
                </a:solidFill>
                <a:ea typeface="Arial" pitchFamily="34" charset="0"/>
              </a:rPr>
              <a:t>Surveillance</a:t>
            </a:r>
            <a:endParaRPr lang="en-US" altLang="en-US" sz="3600" b="1">
              <a:solidFill>
                <a:srgbClr val="00AAAB"/>
              </a:solidFill>
              <a:ea typeface="Arial" pitchFamily="34" charset="0"/>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4818" name="Title 1"/>
          <p:cNvSpPr>
            <a:spLocks noGrp="1"/>
          </p:cNvSpPr>
          <p:nvPr>
            <p:ph type="title"/>
          </p:nvPr>
        </p:nvSpPr>
        <p:spPr>
          <a:xfrm>
            <a:off x="457200" y="274638"/>
            <a:ext cx="8229600" cy="833437"/>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sz="3600">
                <a:solidFill>
                  <a:srgbClr val="009F91"/>
                </a:solidFill>
              </a:rPr>
              <a:t>Add denominators (ward form)</a:t>
            </a:r>
            <a:endParaRPr lang="fr-BE" altLang="fr-FR" sz="3600">
              <a:solidFill>
                <a:srgbClr val="009F91"/>
              </a:solidFill>
            </a:endParaRPr>
          </a:p>
        </p:txBody>
      </p:sp>
      <p:sp>
        <p:nvSpPr>
          <p:cNvPr id="34819" name="Content Placeholder 2"/>
          <p:cNvSpPr>
            <a:spLocks noGrp="1"/>
          </p:cNvSpPr>
          <p:nvPr>
            <p:ph idx="1"/>
          </p:nvPr>
        </p:nvSpPr>
        <p:spPr>
          <a:xfrm>
            <a:off x="457200" y="1600200"/>
            <a:ext cx="8229600" cy="4525963"/>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p:txBody>
      </p:sp>
      <p:pic>
        <p:nvPicPr>
          <p:cNvPr id="34820" name="Picture 4"/>
          <p:cNvPicPr>
            <a:picLocks noChangeAspect="1"/>
          </p:cNvPicPr>
          <p:nvPr/>
        </p:nvPicPr>
        <p:blipFill>
          <a:blip r:embed="rId2"/>
          <a:stretch>
            <a:fillRect/>
          </a:stretch>
        </p:blipFill>
        <p:spPr>
          <a:xfrm>
            <a:off x="349250" y="955675"/>
            <a:ext cx="7018338" cy="5765800"/>
          </a:xfrm>
          <a:prstGeom prst="rect">
            <a:avLst/>
          </a:prstGeom>
          <a:noFill/>
          <a:ln>
            <a:noFill/>
            <a:miter lim="800000"/>
          </a:ln>
        </p:spPr>
      </p:pic>
      <p:sp>
        <p:nvSpPr>
          <p:cNvPr id="34821" name="TextBox 1"/>
          <p:cNvSpPr/>
          <p:nvPr/>
        </p:nvSpPr>
        <p:spPr>
          <a:xfrm>
            <a:off x="6189663" y="2509838"/>
            <a:ext cx="2886075" cy="2308225"/>
          </a:xfrm>
          <a:prstGeom prst="rect">
            <a:avLst/>
          </a:prstGeom>
          <a:solidFill>
            <a:schemeClr val="bg1"/>
          </a:solid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fr-FR" sz="1800">
                <a:solidFill>
                  <a:srgbClr val="FF0000"/>
                </a:solidFill>
                <a:latin typeface="Arial" pitchFamily="34" charset="0"/>
                <a:ea typeface="Arial" pitchFamily="34" charset="0"/>
              </a:rPr>
              <a:t>Define your denominators by ward, one by one.</a:t>
            </a:r>
            <a:endParaRPr lang="nl-BE" altLang="fr-FR" sz="1800">
              <a:solidFill>
                <a:srgbClr val="FF0000"/>
              </a:solidFill>
              <a:latin typeface="Arial" pitchFamily="34" charset="0"/>
              <a:ea typeface="Arial" pitchFamily="34" charset="0"/>
            </a:endParaRPr>
          </a:p>
          <a:p>
            <a:pPr marL="0" lvl="0" indent="0" eaLnBrk="1" hangingPunct="1">
              <a:spcBef>
                <a:spcPct val="0"/>
              </a:spcBef>
              <a:buFontTx/>
              <a:buNone/>
            </a:pPr>
            <a:endParaRPr lang="nl-BE" altLang="fr-FR" sz="1800">
              <a:solidFill>
                <a:srgbClr val="FF0000"/>
              </a:solidFill>
              <a:latin typeface="Arial" pitchFamily="34" charset="0"/>
              <a:ea typeface="Arial" pitchFamily="34" charset="0"/>
            </a:endParaRPr>
          </a:p>
          <a:p>
            <a:pPr marL="0" lvl="0" indent="0" eaLnBrk="1" hangingPunct="1">
              <a:spcBef>
                <a:spcPct val="0"/>
              </a:spcBef>
              <a:buFontTx/>
              <a:buNone/>
            </a:pPr>
            <a:r>
              <a:rPr lang="nl-BE" altLang="fr-FR" sz="1800">
                <a:solidFill>
                  <a:srgbClr val="FF0000"/>
                </a:solidFill>
                <a:latin typeface="Arial" pitchFamily="34" charset="0"/>
                <a:ea typeface="Arial" pitchFamily="34" charset="0"/>
              </a:rPr>
              <a:t>You will only be able to enter detailled patient data after completing the denominators in the ward form</a:t>
            </a:r>
            <a:endParaRPr lang="fr-BE" altLang="fr-FR" sz="1800">
              <a:solidFill>
                <a:srgbClr val="FF0000"/>
              </a:solidFill>
              <a:latin typeface="Arial" pitchFamily="34" charset="0"/>
              <a:ea typeface="Arial" pitchFamily="34" charset="0"/>
            </a:endParaRPr>
          </a:p>
        </p:txBody>
      </p:sp>
      <p:sp>
        <p:nvSpPr>
          <p:cNvPr id="34822" name="Rectangle 1"/>
          <p:cNvSpPr/>
          <p:nvPr/>
        </p:nvSpPr>
        <p:spPr>
          <a:xfrm>
            <a:off x="2479675" y="6172200"/>
            <a:ext cx="5902325" cy="646113"/>
          </a:xfrm>
          <a:prstGeom prst="rect">
            <a:avLst/>
          </a:prstGeom>
          <a:noFill/>
          <a:ln>
            <a:noFill/>
            <a:miter lim="800000"/>
          </a:ln>
        </p:spPr>
        <p:txBody>
          <a:bodyPr>
            <a:sp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eaLnBrk="1" hangingPunct="1"/>
            <a:r>
              <a:rPr lang="nl-BE" altLang="fr-FR">
                <a:solidFill>
                  <a:srgbClr val="FF0000"/>
                </a:solidFill>
              </a:rPr>
              <a:t>Go to </a:t>
            </a:r>
            <a:r>
              <a:rPr lang="nl-BE" altLang="fr-FR" i="1">
                <a:solidFill>
                  <a:srgbClr val="FF0000"/>
                </a:solidFill>
              </a:rPr>
              <a:t>Surveys/Wards</a:t>
            </a:r>
            <a:r>
              <a:rPr lang="nl-BE" altLang="fr-FR">
                <a:solidFill>
                  <a:srgbClr val="FF0000"/>
                </a:solidFill>
              </a:rPr>
              <a:t> for an overview of your wards. </a:t>
            </a:r>
            <a:endParaRPr lang="nl-BE" altLang="fr-FR">
              <a:solidFill>
                <a:srgbClr val="FF0000"/>
              </a:solidFill>
            </a:endParaRPr>
          </a:p>
          <a:p>
            <a:pPr marL="0" lvl="0" indent="0" eaLnBrk="1" hangingPunct="1"/>
            <a:r>
              <a:rPr lang="nl-BE" altLang="fr-FR">
                <a:solidFill>
                  <a:srgbClr val="FF0000"/>
                </a:solidFill>
              </a:rPr>
              <a:t>You can also edit the information if needed.</a:t>
            </a:r>
            <a:endParaRPr lang="nl-BE" altLang="fr-FR">
              <a:solidFill>
                <a:srgbClr val="FF0000"/>
              </a:solidFill>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5842" name="Title 1"/>
          <p:cNvSpPr>
            <a:spLocks noGrp="1"/>
          </p:cNvSpPr>
          <p:nvPr>
            <p:ph type="title"/>
          </p:nvPr>
        </p:nvSpPr>
        <p:spPr>
          <a:xfrm>
            <a:off x="457200" y="274638"/>
            <a:ext cx="7743825" cy="841375"/>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a:solidFill>
                  <a:srgbClr val="009F91"/>
                </a:solidFill>
              </a:rPr>
              <a:t>Add patients</a:t>
            </a:r>
            <a:endParaRPr lang="fr-BE" altLang="fr-FR">
              <a:solidFill>
                <a:srgbClr val="009F91"/>
              </a:solidFill>
            </a:endParaRPr>
          </a:p>
        </p:txBody>
      </p:sp>
      <p:pic>
        <p:nvPicPr>
          <p:cNvPr id="35843" name="Content Placeholder 4"/>
          <p:cNvPicPr>
            <a:picLocks noGrp="1" noChangeAspect="1"/>
          </p:cNvPicPr>
          <p:nvPr>
            <p:ph idx="1"/>
          </p:nvPr>
        </p:nvPicPr>
        <p:blipFill>
          <a:blip r:embed="rId2"/>
          <a:stretch>
            <a:fillRect/>
          </a:stretch>
        </p:blipFill>
        <p:spPr>
          <a:xfrm>
            <a:off x="346075" y="1116013"/>
            <a:ext cx="7758113" cy="4660900"/>
          </a:xfrm>
          <a:prstGeom prst="rect">
            <a:avLst/>
          </a:prstGeom>
          <a:noFill/>
          <a:ln>
            <a:miter lim="800000"/>
          </a:ln>
        </p:spPr>
      </p:pic>
      <p:cxnSp>
        <p:nvCxnSpPr>
          <p:cNvPr id="35844" name="Straight Arrow Connector 6"/>
          <p:cNvCxnSpPr/>
          <p:nvPr/>
        </p:nvCxnSpPr>
        <p:spPr>
          <a:xfrm flipV="1">
            <a:off x="2393950" y="4659313"/>
            <a:ext cx="914400" cy="128587"/>
          </a:xfrm>
          <a:prstGeom prst="line">
            <a:avLst/>
          </a:prstGeom>
          <a:noFill/>
          <a:ln w="25400">
            <a:solidFill>
              <a:schemeClr val="accent1"/>
            </a:solidFill>
            <a:miter lim="800000"/>
            <a:tailEnd type="triangle"/>
          </a:ln>
          <a:effectLst>
            <a:outerShdw blurRad="40000" dist="20000" dir="5400000">
              <a:srgbClr val="000000">
                <a:alpha val="37999"/>
              </a:srgbClr>
            </a:outerShdw>
          </a:effectLst>
        </p:spPr>
      </p:cxnSp>
      <p:sp>
        <p:nvSpPr>
          <p:cNvPr id="35845" name="TextBox 7"/>
          <p:cNvSpPr/>
          <p:nvPr/>
        </p:nvSpPr>
        <p:spPr>
          <a:xfrm>
            <a:off x="3446463" y="4427538"/>
            <a:ext cx="4754562" cy="369887"/>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FontTx/>
              <a:buNone/>
            </a:pPr>
            <a:r>
              <a:rPr lang="fr-BE" altLang="fr-FR" sz="1800">
                <a:latin typeface="Arial" pitchFamily="34" charset="0"/>
                <a:ea typeface="Arial" pitchFamily="34" charset="0"/>
              </a:rPr>
              <a:t>Treatment still need to be entered online!</a:t>
            </a:r>
            <a:endParaRPr lang="fr-BE" altLang="fr-FR" sz="1800">
              <a:latin typeface="Arial" pitchFamily="34" charset="0"/>
              <a:ea typeface="Arial" pitchFamily="34" charset="0"/>
            </a:endParaRPr>
          </a:p>
        </p:txBody>
      </p:sp>
      <p:sp>
        <p:nvSpPr>
          <p:cNvPr id="35846" name="TextBox 4"/>
          <p:cNvSpPr/>
          <p:nvPr/>
        </p:nvSpPr>
        <p:spPr>
          <a:xfrm>
            <a:off x="103188" y="5954713"/>
            <a:ext cx="8737600" cy="70802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eaLnBrk="1" hangingPunct="1">
              <a:spcBef>
                <a:spcPct val="0"/>
              </a:spcBef>
              <a:buFontTx/>
              <a:buNone/>
            </a:pPr>
            <a:r>
              <a:rPr lang="nl-BE" altLang="en-US" sz="2000">
                <a:solidFill>
                  <a:srgbClr val="FF0000"/>
                </a:solidFill>
                <a:latin typeface="Arial" pitchFamily="34" charset="0"/>
                <a:ea typeface="Arial" pitchFamily="34" charset="0"/>
              </a:rPr>
              <a:t>Survey number is provided after saving the patient onto the Global-PPS tool</a:t>
            </a:r>
            <a:endParaRPr lang="nl-BE" altLang="en-US" sz="2000">
              <a:solidFill>
                <a:srgbClr val="FF0000"/>
              </a:solidFill>
              <a:latin typeface="Arial" pitchFamily="34" charset="0"/>
              <a:ea typeface="Arial" pitchFamily="34" charset="0"/>
            </a:endParaRPr>
          </a:p>
          <a:p>
            <a:pPr marL="0" lvl="0" indent="0" algn="ctr" eaLnBrk="1" hangingPunct="1">
              <a:spcBef>
                <a:spcPct val="0"/>
              </a:spcBef>
              <a:buFontTx/>
              <a:buNone/>
            </a:pPr>
            <a:r>
              <a:rPr lang="nl-BE" altLang="en-US" sz="2000" b="1">
                <a:solidFill>
                  <a:srgbClr val="FF0000"/>
                </a:solidFill>
                <a:latin typeface="Arial" pitchFamily="34" charset="0"/>
                <a:ea typeface="Arial" pitchFamily="34" charset="0"/>
              </a:rPr>
              <a:t>Do not forget to write down this number on the paper form</a:t>
            </a:r>
            <a:r>
              <a:rPr lang="nl-BE" altLang="en-US" sz="2000">
                <a:solidFill>
                  <a:srgbClr val="FF0000"/>
                </a:solidFill>
                <a:latin typeface="Arial" pitchFamily="34" charset="0"/>
                <a:ea typeface="Arial" pitchFamily="34" charset="0"/>
              </a:rPr>
              <a:t> !</a:t>
            </a:r>
            <a:endParaRPr lang="fr-BE" altLang="en-US" sz="2000">
              <a:solidFill>
                <a:srgbClr val="FF0000"/>
              </a:solidFill>
              <a:latin typeface="Arial" pitchFamily="34" charset="0"/>
              <a:ea typeface="Arial" pitchFamily="34" charset="0"/>
            </a:endParaRPr>
          </a:p>
        </p:txBody>
      </p:sp>
      <p:sp>
        <p:nvSpPr>
          <p:cNvPr id="35847" name="Oval 1"/>
          <p:cNvSpPr/>
          <p:nvPr/>
        </p:nvSpPr>
        <p:spPr>
          <a:xfrm>
            <a:off x="2527300" y="1856509"/>
            <a:ext cx="1413164" cy="40178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smtClean="0">
              <a:ln>
                <a:noFill/>
              </a:ln>
              <a:solidFill>
                <a:schemeClr val="lt1"/>
              </a:solidFill>
              <a:effectLst/>
              <a:uLnTx/>
              <a:uFillTx/>
              <a:latin typeface="+mn-lt"/>
              <a:ea typeface="+mn-ea"/>
              <a:cs typeface="+mn-cs"/>
            </a:endParaRPr>
          </a:p>
        </p:txBody>
      </p:sp>
      <p:cxnSp>
        <p:nvCxnSpPr>
          <p:cNvPr id="35848" name="Straight Arrow Connector 3"/>
          <p:cNvCxnSpPr>
            <a:stCxn id="35847" idx="4"/>
          </p:cNvCxnSpPr>
          <p:nvPr/>
        </p:nvCxnSpPr>
        <p:spPr>
          <a:xfrm flipH="1">
            <a:off x="3233738" y="2259013"/>
            <a:ext cx="0" cy="3695700"/>
          </a:xfrm>
          <a:prstGeom prst="line">
            <a:avLst/>
          </a:prstGeom>
          <a:noFill/>
          <a:ln w="25400">
            <a:solidFill>
              <a:srgbClr val="C00000"/>
            </a:solidFill>
            <a:miter lim="800000"/>
            <a:tailEnd type="arrow"/>
          </a:ln>
          <a:effectLst>
            <a:outerShdw blurRad="40000" dist="20000" dir="5400000">
              <a:srgbClr val="000000">
                <a:alpha val="37999"/>
              </a:srgbClr>
            </a:outerShdw>
          </a:effectLst>
        </p:spPr>
      </p:cxnSp>
    </p:spTree>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6866" name="Title 1"/>
          <p:cNvSpPr>
            <a:spLocks noGrp="1"/>
          </p:cNvSpPr>
          <p:nvPr>
            <p:ph type="title"/>
          </p:nvPr>
        </p:nvSpPr>
        <p:spPr>
          <a:xfrm>
            <a:off x="457200" y="274638"/>
            <a:ext cx="8229600" cy="1143000"/>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a:solidFill>
                  <a:srgbClr val="009F91"/>
                </a:solidFill>
              </a:rPr>
              <a:t>Add treatments</a:t>
            </a:r>
            <a:endParaRPr lang="fr-BE" altLang="fr-FR">
              <a:solidFill>
                <a:srgbClr val="009F91"/>
              </a:solidFill>
            </a:endParaRPr>
          </a:p>
        </p:txBody>
      </p:sp>
      <p:pic>
        <p:nvPicPr>
          <p:cNvPr id="36867" name="Content Placeholder 4"/>
          <p:cNvPicPr>
            <a:picLocks noGrp="1" noChangeAspect="1"/>
          </p:cNvPicPr>
          <p:nvPr>
            <p:ph idx="1"/>
          </p:nvPr>
        </p:nvPicPr>
        <p:blipFill>
          <a:blip r:embed="rId2"/>
          <a:stretch>
            <a:fillRect/>
          </a:stretch>
        </p:blipFill>
        <p:spPr>
          <a:xfrm>
            <a:off x="712788" y="1370013"/>
            <a:ext cx="7226300" cy="5351462"/>
          </a:xfrm>
          <a:prstGeom prst="rect">
            <a:avLst/>
          </a:prstGeom>
          <a:noFill/>
          <a:ln>
            <a:miter lim="800000"/>
          </a:ln>
        </p:spPr>
      </p:pic>
      <p:sp>
        <p:nvSpPr>
          <p:cNvPr id="36868"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A6CF9B62-F307-440B-BF02-9DC765FA4AC8}" type="slidenum">
              <a:rPr lang="en-US" altLang="nl-BE" sz="1200">
                <a:solidFill>
                  <a:srgbClr val="898989"/>
                </a:solidFill>
                <a:ea typeface="Arial" pitchFamily="34" charset="0"/>
              </a:rPr>
              <a:t>32</a:t>
            </a:fld>
            <a:endParaRPr lang="en-US" altLang="nl-BE" sz="1200">
              <a:solidFill>
                <a:srgbClr val="898989"/>
              </a:solidFill>
              <a:ea typeface="Arial" pitchFamily="34" charset="0"/>
            </a:endParaRP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7890" name="Title 1"/>
          <p:cNvSpPr>
            <a:spLocks noGrp="1"/>
          </p:cNvSpPr>
          <p:nvPr>
            <p:ph type="title"/>
          </p:nvPr>
        </p:nvSpPr>
        <p:spPr>
          <a:xfrm>
            <a:off x="457200" y="274638"/>
            <a:ext cx="8229600" cy="1143000"/>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fr-BE" altLang="fr-FR">
                <a:solidFill>
                  <a:srgbClr val="009F91"/>
                </a:solidFill>
              </a:rPr>
              <a:t>HAI form - Optional</a:t>
            </a:r>
            <a:endParaRPr lang="fr-BE" altLang="fr-FR">
              <a:solidFill>
                <a:srgbClr val="009F91"/>
              </a:solidFill>
            </a:endParaRPr>
          </a:p>
        </p:txBody>
      </p:sp>
      <p:pic>
        <p:nvPicPr>
          <p:cNvPr id="37891" name="Content Placeholder 4"/>
          <p:cNvPicPr>
            <a:picLocks noGrp="1" noChangeAspect="1"/>
          </p:cNvPicPr>
          <p:nvPr>
            <p:ph idx="1"/>
          </p:nvPr>
        </p:nvPicPr>
        <p:blipFill>
          <a:blip r:embed="rId2"/>
          <a:stretch>
            <a:fillRect/>
          </a:stretch>
        </p:blipFill>
        <p:spPr>
          <a:xfrm>
            <a:off x="592138" y="1211263"/>
            <a:ext cx="8047037" cy="5360987"/>
          </a:xfrm>
          <a:prstGeom prst="rect">
            <a:avLst/>
          </a:prstGeom>
          <a:noFill/>
          <a:ln>
            <a:miter lim="800000"/>
          </a:ln>
        </p:spPr>
      </p:pic>
      <p:sp>
        <p:nvSpPr>
          <p:cNvPr id="37892"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360AA7DA-65B9-4827-B287-44911CA9CF69}" type="slidenum">
              <a:rPr lang="en-US" altLang="nl-BE" sz="1200">
                <a:solidFill>
                  <a:srgbClr val="898989"/>
                </a:solidFill>
                <a:ea typeface="Arial" pitchFamily="34" charset="0"/>
              </a:rPr>
              <a:t>33</a:t>
            </a:fld>
            <a:endParaRPr lang="en-US" altLang="nl-BE" sz="1200">
              <a:solidFill>
                <a:srgbClr val="898989"/>
              </a:solidFill>
              <a:ea typeface="Arial" pitchFamily="34" charset="0"/>
            </a:endParaRPr>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8914" name="Slide Number Placeholder 1"/>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4FF7FC82-2F4D-4A92-A7AF-0A1414CD04AF}" type="slidenum">
              <a:rPr lang="en-US" altLang="nl-BE" sz="1200">
                <a:solidFill>
                  <a:srgbClr val="898989"/>
                </a:solidFill>
                <a:ea typeface="Arial" pitchFamily="34" charset="0"/>
              </a:rPr>
              <a:t>34</a:t>
            </a:fld>
            <a:endParaRPr lang="en-US" altLang="nl-BE" sz="1200">
              <a:solidFill>
                <a:srgbClr val="898989"/>
              </a:solidFill>
              <a:ea typeface="Arial" pitchFamily="34" charset="0"/>
            </a:endParaRPr>
          </a:p>
        </p:txBody>
      </p:sp>
      <p:pic>
        <p:nvPicPr>
          <p:cNvPr id="38915" name="Picture 2"/>
          <p:cNvPicPr>
            <a:picLocks noChangeAspect="1"/>
          </p:cNvPicPr>
          <p:nvPr/>
        </p:nvPicPr>
        <p:blipFill>
          <a:blip r:embed="rId2"/>
          <a:stretch>
            <a:fillRect/>
          </a:stretch>
        </p:blipFill>
        <p:spPr>
          <a:xfrm>
            <a:off x="41275" y="166688"/>
            <a:ext cx="9058275" cy="5988050"/>
          </a:xfrm>
          <a:prstGeom prst="rect">
            <a:avLst/>
          </a:prstGeom>
          <a:noFill/>
          <a:ln>
            <a:noFill/>
            <a:miter lim="800000"/>
          </a:ln>
        </p:spPr>
      </p:pic>
      <p:sp>
        <p:nvSpPr>
          <p:cNvPr id="38916" name="Oval 2"/>
          <p:cNvSpPr/>
          <p:nvPr/>
        </p:nvSpPr>
        <p:spPr>
          <a:xfrm>
            <a:off x="2347913" y="768350"/>
            <a:ext cx="1620837" cy="5508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a:ln>
                <a:noFill/>
              </a:ln>
              <a:solidFill>
                <a:schemeClr val="lt1"/>
              </a:solidFill>
              <a:effectLst/>
              <a:uLnTx/>
              <a:uFillTx/>
              <a:latin typeface="+mn-lt"/>
              <a:ea typeface="+mn-ea"/>
              <a:cs typeface="+mn-cs"/>
            </a:endParaRPr>
          </a:p>
        </p:txBody>
      </p:sp>
      <p:sp>
        <p:nvSpPr>
          <p:cNvPr id="38917" name="TextBox 3"/>
          <p:cNvSpPr/>
          <p:nvPr/>
        </p:nvSpPr>
        <p:spPr>
          <a:xfrm>
            <a:off x="4051300" y="4873625"/>
            <a:ext cx="4157663" cy="120015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fr-FR" sz="2400">
                <a:solidFill>
                  <a:srgbClr val="FF0000"/>
                </a:solidFill>
                <a:latin typeface="Arial" pitchFamily="34" charset="0"/>
                <a:ea typeface="Arial" pitchFamily="34" charset="0"/>
              </a:rPr>
              <a:t>Register extra users who will help you with data-entry for one or more hospitals.</a:t>
            </a:r>
            <a:endParaRPr lang="fr-BE" altLang="fr-FR" sz="2400">
              <a:solidFill>
                <a:srgbClr val="FF0000"/>
              </a:solidFill>
              <a:latin typeface="Arial" pitchFamily="34" charset="0"/>
              <a:ea typeface="Arial" pitchFamily="34" charset="0"/>
            </a:endParaRP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39938" name="TextBox 4"/>
          <p:cNvSpPr>
            <a:spLocks noGrp="1"/>
          </p:cNvSpPr>
          <p:nvPr>
            <p:ph type="title"/>
          </p:nvPr>
        </p:nvSpPr>
        <p:spPr>
          <a:xfrm>
            <a:off x="315913" y="522288"/>
            <a:ext cx="8229600" cy="64770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nl-BE" sz="3600" b="1">
                <a:solidFill>
                  <a:srgbClr val="009F91"/>
                </a:solidFill>
              </a:rPr>
              <a:t>Feedback of results to the sites</a:t>
            </a:r>
            <a:endParaRPr lang="en-US" altLang="nl-BE" sz="3600" b="1">
              <a:solidFill>
                <a:srgbClr val="009F91"/>
              </a:solidFill>
            </a:endParaRPr>
          </a:p>
        </p:txBody>
      </p:sp>
      <p:sp>
        <p:nvSpPr>
          <p:cNvPr id="39939" name="Slide Number Placeholder 6"/>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AF715E56-C1E5-4ECF-B18E-6BB51EE12D83}" type="slidenum">
              <a:rPr lang="en-US" altLang="nl-BE" sz="1200">
                <a:solidFill>
                  <a:srgbClr val="898989"/>
                </a:solidFill>
                <a:ea typeface="Arial" pitchFamily="34" charset="0"/>
              </a:rPr>
              <a:t>35</a:t>
            </a:fld>
            <a:endParaRPr lang="en-US" altLang="nl-BE" sz="1200">
              <a:solidFill>
                <a:srgbClr val="898989"/>
              </a:solidFill>
              <a:ea typeface="Arial" pitchFamily="34" charset="0"/>
            </a:endParaRPr>
          </a:p>
        </p:txBody>
      </p:sp>
      <p:sp>
        <p:nvSpPr>
          <p:cNvPr id="39940" name="Content Placeholder 2"/>
          <p:cNvSpPr>
            <a:spLocks noGrp="1"/>
          </p:cNvSpPr>
          <p:nvPr>
            <p:ph sz="quarter" idx="1"/>
          </p:nvPr>
        </p:nvSpPr>
        <p:spPr>
          <a:xfrm>
            <a:off x="323850" y="1477963"/>
            <a:ext cx="8362950" cy="4313237"/>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en-GB" altLang="nl-BE" sz="2400" b="0" i="0" u="none" strike="noStrike" kern="1200" cap="none" spc="0" normalizeH="0" baseline="0" noProof="0" smtClean="0">
                <a:ln>
                  <a:noFill/>
                </a:ln>
                <a:solidFill>
                  <a:srgbClr val="002060"/>
                </a:solidFill>
                <a:effectLst/>
                <a:uLnTx/>
                <a:uFillTx/>
                <a:latin typeface="+mn-lt" pitchFamily="34" charset="0"/>
                <a:ea typeface="+mn-ea"/>
                <a:cs typeface="+mn-cs"/>
              </a:rPr>
              <a:t>Extraction of your data containing raw data </a:t>
            </a:r>
            <a:r>
              <a:rPr kumimoji="0" lang="en-US" altLang="nl-BE" sz="2400" b="0" i="0" u="none" strike="noStrike" kern="1200" cap="none" spc="0" normalizeH="0" baseline="0" noProof="0" smtClean="0">
                <a:ln>
                  <a:noFill/>
                </a:ln>
                <a:solidFill>
                  <a:srgbClr val="002060"/>
                </a:solidFill>
                <a:effectLst/>
                <a:uLnTx/>
                <a:uFillTx/>
                <a:latin typeface="+mn-lt" pitchFamily="34" charset="0"/>
                <a:ea typeface="+mn-ea"/>
                <a:cs typeface="+mn-cs"/>
              </a:rPr>
              <a:t>allowing verification and analysis of your hospital results (excel file).</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en-GB" altLang="nl-BE" sz="2400" b="0" i="0" u="none" strike="noStrike" kern="1200" cap="none" spc="0" normalizeH="0" baseline="0" noProof="0" smtClean="0">
                <a:ln>
                  <a:noFill/>
                </a:ln>
                <a:solidFill>
                  <a:srgbClr val="002060"/>
                </a:solidFill>
                <a:effectLst/>
                <a:uLnTx/>
                <a:uFillTx/>
                <a:latin typeface="+mn-lt" pitchFamily="34" charset="0"/>
                <a:ea typeface="+mn-ea"/>
                <a:cs typeface="+mn-cs"/>
              </a:rPr>
              <a:t>Generation of simple, easy to use feedback on your hospital data ready to use for local presentations.</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en-GB" altLang="fr-FR" sz="2400" b="0" i="0" u="none" strike="noStrike" kern="1200" cap="none" spc="0" normalizeH="0" baseline="0" noProof="0" smtClean="0">
                <a:ln>
                  <a:noFill/>
                </a:ln>
                <a:solidFill>
                  <a:srgbClr val="002060"/>
                </a:solidFill>
                <a:effectLst/>
                <a:uLnTx/>
                <a:uFillTx/>
                <a:latin typeface="+mn-lt" pitchFamily="34" charset="0"/>
                <a:ea typeface="+mn-ea"/>
                <a:cs typeface="+mn-cs"/>
              </a:rPr>
              <a:t>Feedback comparing the hospital site results to average results for the country (if at least 3 participating hospitals from the country) and region (continental results).</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en-GB" altLang="fr-FR" sz="2400" b="0" i="0" u="none" strike="noStrike" kern="1200" cap="none" spc="0" normalizeH="0" baseline="0" noProof="0" smtClean="0">
                <a:ln>
                  <a:noFill/>
                </a:ln>
                <a:solidFill>
                  <a:srgbClr val="002060"/>
                </a:solidFill>
                <a:effectLst/>
                <a:uLnTx/>
                <a:uFillTx/>
                <a:latin typeface="+mn-lt" pitchFamily="34" charset="0"/>
                <a:ea typeface="+mn-ea"/>
                <a:cs typeface="+mn-cs"/>
              </a:rPr>
              <a:t>Sites participating for the second time will receive </a:t>
            </a:r>
            <a:r>
              <a:rPr kumimoji="0" lang="en-GB" altLang="fr-FR" sz="2400" b="0" i="0" u="none" strike="noStrike" kern="1200" cap="none" spc="0" normalizeH="0" baseline="0" noProof="0" smtClean="0">
                <a:ln>
                  <a:noFill/>
                </a:ln>
                <a:solidFill>
                  <a:srgbClr val="009F91"/>
                </a:solidFill>
                <a:effectLst/>
                <a:uLnTx/>
                <a:uFillTx/>
                <a:latin typeface="+mn-lt" pitchFamily="34" charset="0"/>
                <a:ea typeface="+mn-ea"/>
                <a:cs typeface="+mn-cs"/>
              </a:rPr>
              <a:t>longitudinal results</a:t>
            </a:r>
            <a:r>
              <a:rPr kumimoji="0" lang="en-GB" altLang="fr-FR" sz="2400" b="0" i="0" u="none" strike="noStrike" kern="1200" cap="none" spc="0" normalizeH="0" baseline="0" noProof="0" smtClean="0">
                <a:ln>
                  <a:noFill/>
                </a:ln>
                <a:solidFill>
                  <a:srgbClr val="002060"/>
                </a:solidFill>
                <a:effectLst/>
                <a:uLnTx/>
                <a:uFillTx/>
                <a:latin typeface="+mn-lt" pitchFamily="34" charset="0"/>
                <a:ea typeface="+mn-ea"/>
                <a:cs typeface="+mn-cs"/>
              </a:rPr>
              <a:t> for the time points they participated (2015,2017, 2018, 2019, …).</a:t>
            </a:r>
          </a:p>
          <a:p>
            <a:pPr marL="0" marR="0" lvl="0" indent="0" algn="l" defTabSz="457200" rtl="0" eaLnBrk="0" fontAlgn="base" latinLnBrk="0" hangingPunct="0">
              <a:lnSpc>
                <a:spcPct val="100000"/>
              </a:lnSpc>
              <a:spcBef>
                <a:spcPct val="20000"/>
              </a:spcBef>
              <a:spcAft>
                <a:spcPct val="0"/>
              </a:spcAft>
              <a:buClr>
                <a:srgbClr val="002060"/>
              </a:buClr>
              <a:buSzTx/>
              <a:buFont typeface="Arial" pitchFamily="34" charset="0"/>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endParaRPr kumimoji="0" lang="fr-FR" altLang="fr-FR" sz="2400" b="0" i="0" u="none" strike="noStrike" kern="1200" cap="none" spc="0" normalizeH="0" baseline="0" noProof="0" smtClean="0">
              <a:ln>
                <a:noFill/>
              </a:ln>
              <a:solidFill>
                <a:srgbClr val="002060"/>
              </a:solidFill>
              <a:effectLst/>
              <a:uLnTx/>
              <a:uFillTx/>
              <a:latin typeface="+mn-lt"/>
              <a:ea typeface="+mn-ea"/>
              <a:cs typeface="+mn-cs"/>
            </a:endParaRP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0962" name="Content Placeholder 8"/>
          <p:cNvSpPr>
            <a:spLocks noGrp="1"/>
          </p:cNvSpPr>
          <p:nvPr>
            <p:ph idx="1"/>
          </p:nvPr>
        </p:nvSpPr>
        <p:spPr>
          <a:xfrm>
            <a:off x="501650" y="1773238"/>
            <a:ext cx="8461375" cy="3579812"/>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buClr>
                <a:srgbClr val="002060"/>
              </a:buClr>
              <a:buFont typeface="Wingdings" pitchFamily="2" charset="2"/>
              <a:buChar char="§"/>
            </a:pPr>
            <a:r>
              <a:rPr lang="nl-BE" altLang="fr-FR" sz="2400" b="1">
                <a:solidFill>
                  <a:srgbClr val="002060"/>
                </a:solidFill>
              </a:rPr>
              <a:t>The Frequently Asked Question list</a:t>
            </a:r>
            <a:endParaRPr lang="nl-BE" altLang="fr-FR" sz="2400" b="1">
              <a:solidFill>
                <a:srgbClr val="002060"/>
              </a:solidFill>
            </a:endParaRPr>
          </a:p>
          <a:p>
            <a:pPr lvl="0">
              <a:buClr>
                <a:srgbClr val="002060"/>
              </a:buClr>
              <a:buFont typeface="Wingdings" pitchFamily="2" charset="2"/>
              <a:buChar char="§"/>
            </a:pPr>
            <a:r>
              <a:rPr lang="nl-BE" altLang="fr-FR" sz="2400" b="1">
                <a:solidFill>
                  <a:srgbClr val="002060"/>
                </a:solidFill>
              </a:rPr>
              <a:t>The IT manual</a:t>
            </a:r>
            <a:endParaRPr lang="nl-BE" altLang="fr-FR" sz="2400" b="1">
              <a:solidFill>
                <a:srgbClr val="002060"/>
              </a:solidFill>
            </a:endParaRPr>
          </a:p>
          <a:p>
            <a:pPr lvl="0">
              <a:buClr>
                <a:srgbClr val="002060"/>
              </a:buClr>
              <a:buFont typeface="Wingdings" pitchFamily="2" charset="2"/>
              <a:buChar char="§"/>
            </a:pPr>
            <a:r>
              <a:rPr lang="nl-BE" altLang="fr-FR" sz="2400" b="1">
                <a:solidFill>
                  <a:srgbClr val="002060"/>
                </a:solidFill>
              </a:rPr>
              <a:t>The antimicrobial list (excel file)</a:t>
            </a:r>
            <a:endParaRPr lang="nl-BE" altLang="fr-FR" sz="2400" b="1">
              <a:solidFill>
                <a:srgbClr val="002060"/>
              </a:solidFill>
            </a:endParaRPr>
          </a:p>
          <a:p>
            <a:pPr lvl="0">
              <a:buClr>
                <a:srgbClr val="002060"/>
              </a:buClr>
              <a:buFont typeface="Wingdings" pitchFamily="2" charset="2"/>
              <a:buChar char="§"/>
            </a:pPr>
            <a:r>
              <a:rPr lang="nl-BE" altLang="fr-FR" sz="2400" b="1">
                <a:solidFill>
                  <a:srgbClr val="002060"/>
                </a:solidFill>
              </a:rPr>
              <a:t>PowerPoint slides on the method used</a:t>
            </a:r>
            <a:endParaRPr lang="nl-BE" altLang="fr-FR" sz="2400" b="1">
              <a:solidFill>
                <a:srgbClr val="002060"/>
              </a:solidFill>
            </a:endParaRPr>
          </a:p>
          <a:p>
            <a:pPr lvl="0">
              <a:buClr>
                <a:srgbClr val="002060"/>
              </a:buClr>
              <a:buFont typeface="Wingdings" pitchFamily="2" charset="2"/>
              <a:buChar char="§"/>
            </a:pPr>
            <a:r>
              <a:rPr lang="nl-BE" altLang="fr-FR" sz="2400" b="1">
                <a:solidFill>
                  <a:srgbClr val="002060"/>
                </a:solidFill>
              </a:rPr>
              <a:t>Translated data collection forms</a:t>
            </a:r>
            <a:endParaRPr lang="nl-BE" altLang="fr-FR" sz="2400" b="1">
              <a:solidFill>
                <a:srgbClr val="002060"/>
              </a:solidFill>
            </a:endParaRPr>
          </a:p>
          <a:p>
            <a:pPr lvl="0">
              <a:buClr>
                <a:srgbClr val="002060"/>
              </a:buClr>
              <a:buFont typeface="Wingdings" pitchFamily="2" charset="2"/>
              <a:buChar char="§"/>
            </a:pPr>
            <a:r>
              <a:rPr lang="nl-BE" altLang="fr-FR" sz="2400" b="1">
                <a:solidFill>
                  <a:srgbClr val="002060"/>
                </a:solidFill>
              </a:rPr>
              <a:t>Global-PPS poster: promote the study in your hospital (different versions, easy to translate) </a:t>
            </a:r>
            <a:endParaRPr lang="nl-BE" altLang="fr-FR" sz="2400">
              <a:solidFill>
                <a:srgbClr val="002060"/>
              </a:solidFill>
            </a:endParaRPr>
          </a:p>
          <a:p>
            <a:pPr lvl="0">
              <a:buNone/>
            </a:pPr>
            <a:r>
              <a:rPr lang="nl-BE" altLang="fr-FR" sz="2400" b="1">
                <a:solidFill>
                  <a:srgbClr val="009F91"/>
                </a:solidFill>
              </a:rPr>
              <a:t>Available online at  </a:t>
            </a:r>
            <a:r>
              <a:rPr lang="nl-BE" altLang="fr-FR" sz="2400">
                <a:solidFill>
                  <a:srgbClr val="FF0000"/>
                </a:solidFill>
                <a:hlinkClick r:id="rId3"/>
              </a:rPr>
              <a:t>www.global-pps.com/documents/</a:t>
            </a:r>
            <a:endParaRPr lang="nl-BE" altLang="fr-FR" sz="2400">
              <a:solidFill>
                <a:srgbClr val="FF0000"/>
              </a:solidFill>
            </a:endParaRPr>
          </a:p>
          <a:p>
            <a:pPr lvl="0">
              <a:buNone/>
            </a:pPr>
            <a:endParaRPr lang="nl-BE" altLang="fr-FR" sz="2400">
              <a:solidFill>
                <a:srgbClr val="002060"/>
              </a:solidFill>
            </a:endParaRPr>
          </a:p>
          <a:p>
            <a:pPr lvl="0"/>
            <a:endParaRPr lang="fr-BE" altLang="fr-FR" sz="2400">
              <a:solidFill>
                <a:srgbClr val="002060"/>
              </a:solidFill>
            </a:endParaRPr>
          </a:p>
        </p:txBody>
      </p:sp>
      <p:sp>
        <p:nvSpPr>
          <p:cNvPr id="40963" name="Slide Number Placeholder 1"/>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456F4CF5-1453-4404-9FCC-9576A9D7E099}" type="slidenum">
              <a:rPr lang="en-US" altLang="nl-BE" sz="1200">
                <a:solidFill>
                  <a:srgbClr val="898989"/>
                </a:solidFill>
                <a:ea typeface="Arial" pitchFamily="34" charset="0"/>
              </a:rPr>
              <a:t>36</a:t>
            </a:fld>
            <a:endParaRPr lang="en-US" altLang="nl-BE" sz="1200">
              <a:solidFill>
                <a:srgbClr val="898989"/>
              </a:solidFill>
              <a:ea typeface="Arial" pitchFamily="34" charset="0"/>
            </a:endParaRPr>
          </a:p>
        </p:txBody>
      </p:sp>
      <p:sp>
        <p:nvSpPr>
          <p:cNvPr id="40964" name="TextBox 4"/>
          <p:cNvSpPr/>
          <p:nvPr/>
        </p:nvSpPr>
        <p:spPr>
          <a:xfrm>
            <a:off x="415925" y="388938"/>
            <a:ext cx="7689850" cy="1200150"/>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FontTx/>
              <a:buNone/>
            </a:pPr>
            <a:r>
              <a:rPr lang="en-US" altLang="nl-BE" sz="3600" b="1">
                <a:solidFill>
                  <a:srgbClr val="00AAAB"/>
                </a:solidFill>
                <a:ea typeface="Arial" pitchFamily="34" charset="0"/>
              </a:rPr>
              <a:t>Materials to help you to conduct the survey</a:t>
            </a:r>
            <a:endParaRPr lang="en-US" altLang="nl-BE" sz="3600" b="1">
              <a:solidFill>
                <a:srgbClr val="00AAAB"/>
              </a:solidFill>
              <a:ea typeface="Arial" pitchFamily="34" charset="0"/>
            </a:endParaRP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1986" name="Rectangle 2"/>
          <p:cNvSpPr/>
          <p:nvPr/>
        </p:nvSpPr>
        <p:spPr>
          <a:xfrm>
            <a:off x="1876425" y="428625"/>
            <a:ext cx="5857875" cy="1296988"/>
          </a:xfrm>
          <a:prstGeom prst="rect">
            <a:avLst/>
          </a:prstGeom>
          <a:noFill/>
          <a:ln>
            <a:noFill/>
            <a:round/>
          </a:ln>
        </p:spPr>
        <p:txBody>
          <a:bodyPr lIns="49425" tIns="32699" rIns="49425" bIns="32699">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eaLnBrk="1" hangingPunct="1">
              <a:spcBef>
                <a:spcPct val="0"/>
              </a:spcBef>
              <a:buFontTx/>
              <a:buNone/>
            </a:pPr>
            <a:r>
              <a:rPr lang="en-GB" altLang="fr-FR" sz="2000">
                <a:solidFill>
                  <a:srgbClr val="254061"/>
                </a:solidFill>
                <a:latin typeface="Myriad Pro"/>
                <a:ea typeface="Adobe Fan Heiti Std B"/>
              </a:rPr>
              <a:t>This hospital is participating in</a:t>
            </a:r>
            <a:r>
              <a:rPr lang="nl-BE" altLang="fr-FR" sz="2000">
                <a:solidFill>
                  <a:srgbClr val="254061"/>
                </a:solidFill>
                <a:latin typeface="Myriad Pro"/>
                <a:ea typeface="Adobe Fan Heiti Std B"/>
              </a:rPr>
              <a:t> a worldwide </a:t>
            </a:r>
            <a:r>
              <a:rPr lang="en-US" altLang="fr-FR" sz="2000">
                <a:solidFill>
                  <a:srgbClr val="254061"/>
                </a:solidFill>
                <a:latin typeface="Myriad Pro"/>
                <a:ea typeface="Adobe Fan Heiti Std B"/>
              </a:rPr>
              <a:t>study:</a:t>
            </a:r>
            <a:endParaRPr lang="en-US" altLang="fr-FR" sz="2000">
              <a:solidFill>
                <a:srgbClr val="254061"/>
              </a:solidFill>
              <a:latin typeface="Myriad Pro"/>
              <a:ea typeface="Adobe Fan Heiti Std B"/>
            </a:endParaRPr>
          </a:p>
          <a:p>
            <a:pPr marL="0" lvl="0" indent="0" algn="ctr" eaLnBrk="1" hangingPunct="1">
              <a:spcBef>
                <a:spcPct val="0"/>
              </a:spcBef>
              <a:buFontTx/>
              <a:buNone/>
            </a:pPr>
            <a:endParaRPr lang="en-US" altLang="fr-FR" sz="2000">
              <a:solidFill>
                <a:srgbClr val="254061"/>
              </a:solidFill>
              <a:latin typeface="Myriad Pro"/>
              <a:ea typeface="Adobe Fan Heiti Std B"/>
            </a:endParaRPr>
          </a:p>
          <a:p>
            <a:pPr marL="0" lvl="0" indent="0" algn="ctr" eaLnBrk="1" hangingPunct="1">
              <a:spcBef>
                <a:spcPct val="0"/>
              </a:spcBef>
              <a:buFontTx/>
              <a:buNone/>
            </a:pPr>
            <a:r>
              <a:rPr lang="en-US" altLang="fr-FR" sz="2000">
                <a:solidFill>
                  <a:srgbClr val="254061"/>
                </a:solidFill>
                <a:latin typeface="Myriad Pro"/>
                <a:ea typeface="Adobe Fan Heiti Std B"/>
              </a:rPr>
              <a:t>‘</a:t>
            </a:r>
            <a:r>
              <a:rPr lang="en-US" altLang="fr-FR" sz="2000" b="1">
                <a:solidFill>
                  <a:srgbClr val="254061"/>
                </a:solidFill>
                <a:latin typeface="Myriad Pro"/>
                <a:ea typeface="Adobe Fan Heiti Std B"/>
              </a:rPr>
              <a:t>The GLOBAL POINT PREVALENCE SURVEY</a:t>
            </a:r>
            <a:r>
              <a:rPr lang="en-US" altLang="fr-FR" sz="2000">
                <a:solidFill>
                  <a:srgbClr val="254061"/>
                </a:solidFill>
                <a:latin typeface="Myriad Pro"/>
                <a:ea typeface="Adobe Fan Heiti Std B"/>
              </a:rPr>
              <a:t>’ on Antimicrobial Consumption and Resistance </a:t>
            </a:r>
            <a:endParaRPr lang="en-US" altLang="fr-FR" sz="2000">
              <a:solidFill>
                <a:srgbClr val="254061"/>
              </a:solidFill>
              <a:latin typeface="Myriad Pro"/>
              <a:ea typeface="Adobe Fan Heiti Std B"/>
            </a:endParaRPr>
          </a:p>
        </p:txBody>
      </p:sp>
      <p:sp>
        <p:nvSpPr>
          <p:cNvPr id="41987" name="TextBox 4"/>
          <p:cNvSpPr txBox="1"/>
          <p:nvPr/>
        </p:nvSpPr>
        <p:spPr>
          <a:xfrm>
            <a:off x="3348038" y="2178050"/>
            <a:ext cx="5300662" cy="3749675"/>
          </a:xfrm>
          <a:prstGeom prst="rect">
            <a:avLst/>
          </a:prstGeom>
          <a:noFill/>
        </p:spPr>
        <p:txBody>
          <a:bodyPr>
            <a:spAutoFit/>
          </a:bodyPr>
          <a:lstStyle/>
          <a:p>
            <a:pPr marL="0" marR="0" lvl="0" indent="0" algn="l" defTabSz="457200" rtl="0" eaLnBrk="1" fontAlgn="base" latinLnBrk="0" hangingPunct="1">
              <a:lnSpc>
                <a:spcPct val="100000"/>
              </a:lnSpc>
              <a:spcBef>
                <a:spcPct val="0"/>
              </a:spcBef>
              <a:spcAft>
                <a:spcPts val="263"/>
              </a:spcAft>
              <a:buClrTx/>
              <a:buSzTx/>
              <a:buFontTx/>
              <a:buNone/>
              <a:defRPr/>
            </a:pPr>
            <a:r>
              <a:rPr kumimoji="0" lang="en-GB" sz="2400" b="1" i="0" u="none" strike="noStrike" kern="1200" cap="none" spc="0" normalizeH="0" baseline="0" noProof="0">
                <a:ln>
                  <a:noFill/>
                </a:ln>
                <a:solidFill>
                  <a:srgbClr val="409CAE"/>
                </a:solidFill>
                <a:effectLst/>
                <a:uLnTx/>
                <a:uFillTx/>
                <a:latin typeface="Myriad Pro" pitchFamily="34" charset="0"/>
                <a:ea typeface="+mn-ea"/>
                <a:cs typeface="Arial"/>
              </a:rPr>
              <a:t>What is it all about ?</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sz="2400" b="1" i="0" u="none" strike="noStrike" kern="1200" cap="none" spc="0" normalizeH="0" baseline="0" noProof="0">
                <a:ln>
                  <a:noFill/>
                </a:ln>
                <a:solidFill>
                  <a:srgbClr val="002060"/>
                </a:solidFill>
                <a:effectLst/>
                <a:uLnTx/>
                <a:uFillTx/>
                <a:latin typeface="+mn-lt" pitchFamily="34" charset="0"/>
                <a:ea typeface="+mn-ea"/>
                <a:cs typeface="+mn-cs"/>
              </a:rPr>
              <a:t>Data collection on antibiotic prescription patterns and resistance in the hospital</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sz="2400" b="1" i="0" u="none" strike="noStrike" kern="1200" cap="none" spc="0" normalizeH="0" baseline="0" noProof="0">
                <a:ln>
                  <a:noFill/>
                </a:ln>
                <a:solidFill>
                  <a:srgbClr val="002060"/>
                </a:solidFill>
                <a:effectLst/>
                <a:uLnTx/>
                <a:uFillTx/>
                <a:latin typeface="+mn-lt" pitchFamily="34" charset="0"/>
                <a:ea typeface="+mn-ea"/>
                <a:cs typeface="+mn-cs"/>
              </a:rPr>
              <a:t>Comparison of national and worldwide data</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sz="2400" b="1" i="0" u="none" strike="noStrike" kern="1200" cap="none" spc="0" normalizeH="0" baseline="0" noProof="0">
                <a:ln>
                  <a:noFill/>
                </a:ln>
                <a:solidFill>
                  <a:srgbClr val="002060"/>
                </a:solidFill>
                <a:effectLst/>
                <a:uLnTx/>
                <a:uFillTx/>
                <a:latin typeface="+mn-lt" pitchFamily="34" charset="0"/>
                <a:ea typeface="+mn-ea"/>
                <a:cs typeface="+mn-cs"/>
              </a:rPr>
              <a:t>Identification of feasible targets to improve antibiotic prescribing </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sz="2400" b="1" i="0" u="none" strike="noStrike" kern="1200" cap="none" spc="0" normalizeH="0" baseline="0" noProof="0">
                <a:ln>
                  <a:noFill/>
                </a:ln>
                <a:solidFill>
                  <a:srgbClr val="002060"/>
                </a:solidFill>
                <a:effectLst/>
                <a:uLnTx/>
                <a:uFillTx/>
                <a:latin typeface="+mn-lt" pitchFamily="34" charset="0"/>
                <a:ea typeface="+mn-ea"/>
                <a:cs typeface="+mn-cs"/>
              </a:rPr>
              <a:t>Combat antibiotic resistance</a:t>
            </a:r>
          </a:p>
        </p:txBody>
      </p:sp>
      <p:sp>
        <p:nvSpPr>
          <p:cNvPr id="41988" name="TextBox 11"/>
          <p:cNvSpPr/>
          <p:nvPr/>
        </p:nvSpPr>
        <p:spPr>
          <a:xfrm>
            <a:off x="3348038" y="6426200"/>
            <a:ext cx="5638800" cy="334963"/>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en-GB" altLang="fr-FR" sz="1500" b="1">
                <a:solidFill>
                  <a:srgbClr val="409CAE"/>
                </a:solidFill>
                <a:latin typeface="Arial" pitchFamily="34" charset="0"/>
                <a:ea typeface="Arial" pitchFamily="34" charset="0"/>
              </a:rPr>
              <a:t>Contact person</a:t>
            </a:r>
            <a:r>
              <a:rPr lang="en-GB" altLang="fr-FR" sz="1500">
                <a:solidFill>
                  <a:srgbClr val="409CAE"/>
                </a:solidFill>
                <a:latin typeface="Arial" pitchFamily="34" charset="0"/>
                <a:ea typeface="Arial" pitchFamily="34" charset="0"/>
              </a:rPr>
              <a:t>: “</a:t>
            </a:r>
            <a:r>
              <a:rPr lang="en-GB" altLang="fr-FR" sz="1500">
                <a:solidFill>
                  <a:srgbClr val="FF0000"/>
                </a:solidFill>
                <a:latin typeface="Arial" pitchFamily="34" charset="0"/>
                <a:ea typeface="Arial" pitchFamily="34" charset="0"/>
              </a:rPr>
              <a:t>enter name and/or department</a:t>
            </a:r>
            <a:r>
              <a:rPr lang="en-GB" altLang="fr-FR" sz="1500">
                <a:solidFill>
                  <a:srgbClr val="409CAE"/>
                </a:solidFill>
                <a:latin typeface="Arial" pitchFamily="34" charset="0"/>
                <a:ea typeface="Arial" pitchFamily="34" charset="0"/>
              </a:rPr>
              <a:t>”</a:t>
            </a:r>
            <a:endParaRPr lang="en-GB" altLang="fr-FR" sz="1500">
              <a:solidFill>
                <a:srgbClr val="409CAE"/>
              </a:solidFill>
              <a:latin typeface="Arial" pitchFamily="34" charset="0"/>
              <a:ea typeface="Arial" pitchFamily="34" charset="0"/>
            </a:endParaRPr>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3010" name="Title 1"/>
          <p:cNvSpPr>
            <a:spLocks noGrp="1"/>
          </p:cNvSpPr>
          <p:nvPr>
            <p:ph type="title"/>
          </p:nvPr>
        </p:nvSpPr>
        <p:spPr>
          <a:xfrm>
            <a:off x="4884738" y="465138"/>
            <a:ext cx="3700462" cy="6459537"/>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n-GB" sz="2400" b="1" i="0" u="none" strike="noStrike" kern="1200" cap="none" spc="0" normalizeH="0" baseline="0" noProof="0">
                <a:ln>
                  <a:noFill/>
                </a:ln>
                <a:solidFill>
                  <a:srgbClr val="009F91"/>
                </a:solidFill>
                <a:effectLst/>
                <a:uLnTx/>
                <a:uFillTx/>
                <a:latin typeface="+mj-lt" pitchFamily="34" charset="0"/>
                <a:ea typeface="+mj-ea"/>
                <a:cs typeface="+mj-cs"/>
              </a:rPr>
              <a:t>HOSPITAL PROFILE </a:t>
            </a:r>
            <a:r>
              <a:rPr kumimoji="0" lang="en-GB" sz="2400" b="1" i="0" u="none" strike="noStrike" kern="1200" cap="none" spc="0" normalizeH="0" baseline="0" noProof="0" smtClean="0">
                <a:ln>
                  <a:noFill/>
                </a:ln>
                <a:solidFill>
                  <a:srgbClr val="009F91"/>
                </a:solidFill>
                <a:effectLst/>
                <a:uLnTx/>
                <a:uFillTx/>
                <a:latin typeface="+mj-lt" pitchFamily="34" charset="0"/>
                <a:ea typeface="+mj-ea"/>
                <a:cs typeface="+mj-cs"/>
              </a:rPr>
              <a:t>“</a:t>
            </a:r>
            <a:r>
              <a:rPr kumimoji="0" lang="en-GB" sz="2400" b="1" i="0" u="none" strike="noStrike" kern="1200" cap="none" spc="0" normalizeH="0" baseline="0" noProof="0">
                <a:ln>
                  <a:noFill/>
                </a:ln>
                <a:solidFill>
                  <a:srgbClr val="009F91"/>
                </a:solidFill>
                <a:effectLst/>
                <a:uLnTx/>
                <a:uFillTx/>
                <a:latin typeface="+mj-lt" pitchFamily="34" charset="0"/>
                <a:ea typeface="+mj-ea"/>
                <a:cs typeface="+mj-cs"/>
              </a:rPr>
              <a:t>Optional data” to be collected at </a:t>
            </a:r>
            <a:r>
              <a:rPr kumimoji="0" lang="en-GB" sz="2400" b="1" i="0" u="none" strike="noStrike" kern="1200" cap="none" spc="0" normalizeH="0" baseline="0" noProof="0" smtClean="0">
                <a:ln>
                  <a:noFill/>
                </a:ln>
                <a:solidFill>
                  <a:srgbClr val="009F91"/>
                </a:solidFill>
                <a:effectLst/>
                <a:uLnTx/>
                <a:uFillTx/>
                <a:latin typeface="+mj-lt" pitchFamily="34" charset="0"/>
                <a:ea typeface="+mj-ea"/>
                <a:cs typeface="+mj-cs"/>
              </a:rPr>
              <a:t>hospital</a:t>
            </a:r>
            <a:br>
              <a:rPr kumimoji="0" lang="en-GB" sz="2400" b="1"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br>
            <a:br>
              <a:rPr kumimoji="0" lang="en-GB" sz="2400" b="1"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br>
            <a: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t>Allows the evaluation of </a:t>
            </a:r>
            <a:r>
              <a:rPr kumimoji="0" lang="en-GB" sz="2200" b="0" i="0" u="none" strike="noStrike" kern="1200" cap="none" spc="0" normalizeH="0" baseline="0" noProof="0">
                <a:ln>
                  <a:noFill/>
                </a:ln>
                <a:solidFill>
                  <a:schemeClr val="accent5">
                    <a:lumMod val="50000"/>
                  </a:schemeClr>
                </a:solidFill>
                <a:effectLst/>
                <a:uLnTx/>
                <a:uFillTx/>
                <a:latin typeface="+mj-lt" pitchFamily="34" charset="0"/>
                <a:ea typeface="+mj-ea"/>
                <a:cs typeface="+mj-cs"/>
              </a:rPr>
              <a:t>structure and process indicators at the hospital </a:t>
            </a:r>
            <a: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t>level which might facilitate antimicrobial stewardship interventions as well as patient safety</a:t>
            </a:r>
            <a:b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br>
            <a:b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br>
            <a: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t>- available workforce</a:t>
            </a:r>
            <a:b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br>
            <a: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t>- available equipment, support </a:t>
            </a:r>
            <a:br>
              <a:rPr kumimoji="0" lang="nl-BE"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br>
            <a:br>
              <a:rPr kumimoji="0" lang="nl-BE"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br>
            <a: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t>To </a:t>
            </a:r>
            <a:r>
              <a:rPr kumimoji="0" lang="en-GB" sz="2200" b="0" i="0" u="none" strike="noStrike" kern="1200" cap="none" spc="0" normalizeH="0" baseline="0" noProof="0">
                <a:ln>
                  <a:noFill/>
                </a:ln>
                <a:solidFill>
                  <a:schemeClr val="accent5">
                    <a:lumMod val="50000"/>
                  </a:schemeClr>
                </a:solidFill>
                <a:effectLst/>
                <a:uLnTx/>
                <a:uFillTx/>
                <a:latin typeface="+mj-lt" pitchFamily="34" charset="0"/>
                <a:ea typeface="+mj-ea"/>
                <a:cs typeface="+mj-cs"/>
              </a:rPr>
              <a:t>be </a:t>
            </a:r>
            <a: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t>collected on </a:t>
            </a:r>
            <a:r>
              <a:rPr kumimoji="0" lang="en-GB" sz="2200" b="0" i="0" u="none" strike="noStrike" kern="1200" cap="none" spc="0" normalizeH="0" baseline="0" noProof="0">
                <a:ln>
                  <a:noFill/>
                </a:ln>
                <a:solidFill>
                  <a:schemeClr val="accent5">
                    <a:lumMod val="50000"/>
                  </a:schemeClr>
                </a:solidFill>
                <a:effectLst/>
                <a:uLnTx/>
                <a:uFillTx/>
                <a:latin typeface="+mj-lt" pitchFamily="34" charset="0"/>
                <a:ea typeface="+mj-ea"/>
                <a:cs typeface="+mj-cs"/>
              </a:rPr>
              <a:t>a yearly basis</a:t>
            </a:r>
            <a:r>
              <a:rPr kumimoji="0" lang="en-GB" sz="2200" b="0" i="0" u="none" strike="noStrike" kern="1200" cap="none" spc="0" normalizeH="0" baseline="0" noProof="0" smtClean="0">
                <a:ln>
                  <a:noFill/>
                </a:ln>
                <a:solidFill>
                  <a:schemeClr val="accent5">
                    <a:lumMod val="50000"/>
                  </a:schemeClr>
                </a:solidFill>
                <a:effectLst/>
                <a:uLnTx/>
                <a:uFillTx/>
                <a:latin typeface="+mj-lt" pitchFamily="34" charset="0"/>
                <a:ea typeface="+mj-ea"/>
                <a:cs typeface="+mj-cs"/>
              </a:rPr>
              <a:t>.</a:t>
            </a:r>
            <a:endParaRPr kumimoji="0" lang="fr-BE" sz="2200" b="0" i="0" u="none" strike="noStrike" kern="1200" cap="none" spc="0" normalizeH="0" baseline="0" noProof="0">
              <a:ln>
                <a:noFill/>
              </a:ln>
              <a:solidFill>
                <a:schemeClr val="accent5">
                  <a:lumMod val="50000"/>
                </a:schemeClr>
              </a:solidFill>
              <a:effectLst/>
              <a:uLnTx/>
              <a:uFillTx/>
              <a:latin typeface="+mj-lt"/>
              <a:ea typeface="+mj-ea"/>
              <a:cs typeface="+mj-cs"/>
            </a:endParaRPr>
          </a:p>
        </p:txBody>
      </p:sp>
      <p:pic>
        <p:nvPicPr>
          <p:cNvPr id="43011" name="Picture 5"/>
          <p:cNvPicPr>
            <a:picLocks noChangeAspect="1"/>
          </p:cNvPicPr>
          <p:nvPr/>
        </p:nvPicPr>
        <p:blipFill>
          <a:blip r:embed="rId2"/>
          <a:stretch>
            <a:fillRect/>
          </a:stretch>
        </p:blipFill>
        <p:spPr>
          <a:xfrm>
            <a:off x="246063" y="101600"/>
            <a:ext cx="4714875" cy="6669088"/>
          </a:xfrm>
          <a:prstGeom prst="rect">
            <a:avLst/>
          </a:prstGeom>
          <a:noFill/>
          <a:ln>
            <a:noFill/>
            <a:miter lim="800000"/>
          </a:ln>
        </p:spPr>
      </p:pic>
    </p:spTree>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4034" name="Rectangle 3"/>
          <p:cNvSpPr>
            <a:spLocks noGrp="1"/>
          </p:cNvSpPr>
          <p:nvPr>
            <p:ph type="body" idx="1"/>
          </p:nvPr>
        </p:nvSpPr>
        <p:spPr>
          <a:xfrm>
            <a:off x="317500" y="1379538"/>
            <a:ext cx="8539163" cy="4854575"/>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342900" lvl="0" indent="-342900">
              <a:buClr>
                <a:srgbClr val="002060"/>
              </a:buClr>
              <a:buFont typeface="Wingdings" pitchFamily="2" charset="2"/>
              <a:buChar char="§"/>
            </a:pPr>
            <a:r>
              <a:rPr lang="en-GB" altLang="en-US" sz="2400" b="1">
                <a:solidFill>
                  <a:srgbClr val="002060"/>
                </a:solidFill>
              </a:rPr>
              <a:t>1-day PPS = cross-sectional snapshot of prescribing practice</a:t>
            </a:r>
            <a:endParaRPr lang="en-GB" altLang="en-US" sz="2400" b="1">
              <a:solidFill>
                <a:srgbClr val="002060"/>
              </a:solidFill>
            </a:endParaRPr>
          </a:p>
          <a:p>
            <a:pPr marL="742950" lvl="2" indent="-342900">
              <a:buClr>
                <a:srgbClr val="002060"/>
              </a:buClr>
              <a:buFont typeface="Wingdings" pitchFamily="2" charset="2"/>
              <a:buChar char="Ø"/>
            </a:pPr>
            <a:r>
              <a:rPr lang="en-GB" altLang="en-US" b="1">
                <a:solidFill>
                  <a:srgbClr val="002060"/>
                </a:solidFill>
              </a:rPr>
              <a:t>	Seasonal variation</a:t>
            </a:r>
            <a:endParaRPr lang="en-GB" altLang="en-US" b="1">
              <a:solidFill>
                <a:srgbClr val="002060"/>
              </a:solidFill>
            </a:endParaRPr>
          </a:p>
          <a:p>
            <a:pPr marL="342900" lvl="0" indent="-342900">
              <a:buClr>
                <a:srgbClr val="002060"/>
              </a:buClr>
              <a:buFont typeface="Wingdings" pitchFamily="2" charset="2"/>
              <a:buChar char="§"/>
            </a:pPr>
            <a:r>
              <a:rPr lang="en-GB" altLang="en-US" sz="2400" b="1">
                <a:solidFill>
                  <a:srgbClr val="002060"/>
                </a:solidFill>
              </a:rPr>
              <a:t>Lack of standardized clinical information</a:t>
            </a:r>
            <a:endParaRPr lang="en-GB" altLang="en-US" sz="2400" b="1">
              <a:solidFill>
                <a:srgbClr val="002060"/>
              </a:solidFill>
            </a:endParaRPr>
          </a:p>
          <a:p>
            <a:pPr marL="698500" lvl="1" indent="-342900">
              <a:buClr>
                <a:srgbClr val="002060"/>
              </a:buClr>
              <a:buFont typeface="Wingdings" pitchFamily="2" charset="2"/>
              <a:buChar char="Ø"/>
            </a:pPr>
            <a:r>
              <a:rPr lang="en-GB" altLang="en-US" sz="2400" b="1">
                <a:solidFill>
                  <a:srgbClr val="002060"/>
                </a:solidFill>
              </a:rPr>
              <a:t>diagnosis refers to what the clinician tends to treat (for example pneumonia)</a:t>
            </a:r>
            <a:endParaRPr lang="en-GB" altLang="en-US" sz="2400" b="1">
              <a:solidFill>
                <a:srgbClr val="002060"/>
              </a:solidFill>
            </a:endParaRPr>
          </a:p>
          <a:p>
            <a:pPr marL="342900" lvl="0" indent="-342900">
              <a:buClr>
                <a:srgbClr val="002060"/>
              </a:buClr>
              <a:buFont typeface="Wingdings" pitchFamily="2" charset="2"/>
              <a:buChar char="§"/>
            </a:pPr>
            <a:r>
              <a:rPr lang="en-GB" altLang="en-US" sz="2400" b="1">
                <a:solidFill>
                  <a:srgbClr val="002060"/>
                </a:solidFill>
              </a:rPr>
              <a:t>No information on therapeutic antimicrobial course duration</a:t>
            </a:r>
            <a:endParaRPr lang="en-GB" altLang="en-US" sz="2400" b="1">
              <a:solidFill>
                <a:srgbClr val="002060"/>
              </a:solidFill>
            </a:endParaRPr>
          </a:p>
        </p:txBody>
      </p:sp>
      <p:sp>
        <p:nvSpPr>
          <p:cNvPr id="44035" name="TextBox 4"/>
          <p:cNvSpPr>
            <a:spLocks noGrp="1"/>
          </p:cNvSpPr>
          <p:nvPr>
            <p:ph type="title"/>
          </p:nvPr>
        </p:nvSpPr>
        <p:spPr>
          <a:xfrm>
            <a:off x="331788" y="315913"/>
            <a:ext cx="8229600" cy="64770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nl-BE" sz="3600" b="1">
                <a:solidFill>
                  <a:srgbClr val="00AAAB"/>
                </a:solidFill>
              </a:rPr>
              <a:t>Pitfalls of the Global-PPS</a:t>
            </a:r>
            <a:endParaRPr lang="en-US" altLang="nl-BE" sz="3600" b="1">
              <a:solidFill>
                <a:srgbClr val="00AAAB"/>
              </a:solidFill>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8194" name="Slide Number Placeholder 3"/>
          <p:cNvSpPr>
            <a:spLocks noGrp="1"/>
          </p:cNvSpPr>
          <p:nvPr>
            <p:ph type="sldNum" idx="12"/>
          </p:nvPr>
        </p:nvSpPr>
        <p:spPr>
          <a:xfrm>
            <a:off x="457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fld id="{4EC23EAE-2F96-4975-9961-A1FF6C1B40D0}" type="slidenum">
              <a:rPr lang="en-US" altLang="en-US" sz="1200">
                <a:solidFill>
                  <a:schemeClr val="bg1"/>
                </a:solidFill>
                <a:latin typeface="Arial" pitchFamily="34" charset="0"/>
                <a:ea typeface="Arial" pitchFamily="34" charset="0"/>
              </a:rPr>
              <a:t>4</a:t>
            </a:fld>
            <a:endParaRPr lang="en-US" altLang="en-US" sz="1200">
              <a:solidFill>
                <a:schemeClr val="bg1"/>
              </a:solidFill>
              <a:latin typeface="Arial" pitchFamily="34" charset="0"/>
              <a:ea typeface="Arial" pitchFamily="34" charset="0"/>
            </a:endParaRPr>
          </a:p>
        </p:txBody>
      </p:sp>
      <p:sp>
        <p:nvSpPr>
          <p:cNvPr id="8195" name="Slide Number Placeholder 3"/>
          <p:cNvSpPr/>
          <p:nvPr/>
        </p:nvSpPr>
        <p:spPr>
          <a:xfrm>
            <a:off x="8382000" y="6356350"/>
            <a:ext cx="3048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FC280086-10F9-478D-9EE3-9E842B8AAE86}" type="slidenum">
              <a:rPr lang="en-US" altLang="nl-BE" sz="1200">
                <a:solidFill>
                  <a:srgbClr val="898989"/>
                </a:solidFill>
                <a:ea typeface="Arial" pitchFamily="34" charset="0"/>
              </a:rPr>
              <a:t>4</a:t>
            </a:fld>
            <a:endParaRPr lang="en-US" altLang="nl-BE" sz="1200">
              <a:solidFill>
                <a:srgbClr val="898989"/>
              </a:solidFill>
              <a:ea typeface="Arial" pitchFamily="34" charset="0"/>
            </a:endParaRPr>
          </a:p>
        </p:txBody>
      </p:sp>
      <p:sp>
        <p:nvSpPr>
          <p:cNvPr id="8196" name="Content Placeholder 2"/>
          <p:cNvSpPr>
            <a:spLocks noGrp="1"/>
          </p:cNvSpPr>
          <p:nvPr>
            <p:ph sz="half" idx="1"/>
          </p:nvPr>
        </p:nvSpPr>
        <p:spPr>
          <a:xfrm>
            <a:off x="374650" y="1450975"/>
            <a:ext cx="8166100" cy="4505325"/>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5pPr>
          </a:lstStyle>
          <a:p>
            <a:pPr lvl="0">
              <a:buClr>
                <a:srgbClr val="002060"/>
              </a:buClr>
              <a:buFont typeface="Wingdings" pitchFamily="2" charset="2"/>
              <a:buChar char="§"/>
            </a:pPr>
            <a:r>
              <a:rPr lang="en-GB" altLang="nl-BE" sz="2400" b="1">
                <a:solidFill>
                  <a:srgbClr val="009F91"/>
                </a:solidFill>
              </a:rPr>
              <a:t>Monitor rates of antimicrobial prescribing and resistant bugs </a:t>
            </a:r>
            <a:r>
              <a:rPr lang="nl-BE" altLang="nl-BE" sz="2400" b="1">
                <a:solidFill>
                  <a:srgbClr val="002060"/>
                </a:solidFill>
              </a:rPr>
              <a:t>in the hospital</a:t>
            </a:r>
            <a:endParaRPr lang="nl-BE" altLang="nl-BE" sz="2400" b="1">
              <a:solidFill>
                <a:srgbClr val="002060"/>
              </a:solidFill>
            </a:endParaRPr>
          </a:p>
          <a:p>
            <a:pPr lvl="0">
              <a:buClr>
                <a:srgbClr val="002060"/>
              </a:buClr>
              <a:buFont typeface="Wingdings" pitchFamily="2" charset="2"/>
              <a:buChar char="§"/>
            </a:pPr>
            <a:r>
              <a:rPr lang="en-GB" altLang="nl-BE" sz="2400" b="1">
                <a:solidFill>
                  <a:srgbClr val="009F91"/>
                </a:solidFill>
              </a:rPr>
              <a:t>Benchmark</a:t>
            </a:r>
            <a:r>
              <a:rPr lang="en-GB" altLang="nl-BE" sz="2400" b="1">
                <a:solidFill>
                  <a:srgbClr val="002060"/>
                </a:solidFill>
              </a:rPr>
              <a:t> between hospitals, countries, regions</a:t>
            </a:r>
            <a:endParaRPr lang="en-GB" altLang="nl-BE" sz="2400" b="1">
              <a:solidFill>
                <a:srgbClr val="002060"/>
              </a:solidFill>
            </a:endParaRPr>
          </a:p>
          <a:p>
            <a:pPr lvl="0">
              <a:buClr>
                <a:srgbClr val="002060"/>
              </a:buClr>
              <a:buFont typeface="Wingdings" pitchFamily="2" charset="2"/>
              <a:buChar char="§"/>
            </a:pPr>
            <a:r>
              <a:rPr lang="en-US" altLang="nl-BE" sz="2400" b="1">
                <a:solidFill>
                  <a:srgbClr val="002060"/>
                </a:solidFill>
                <a:ea typeface="Arial" pitchFamily="34" charset="0"/>
              </a:rPr>
              <a:t>Identify </a:t>
            </a:r>
            <a:r>
              <a:rPr lang="en-US" altLang="nl-BE" sz="2400" b="1">
                <a:solidFill>
                  <a:srgbClr val="009F91"/>
                </a:solidFill>
              </a:rPr>
              <a:t>targets to improve quality of antimicrobial prescribing </a:t>
            </a:r>
            <a:endParaRPr lang="en-US" altLang="nl-BE" sz="2400" b="1">
              <a:solidFill>
                <a:srgbClr val="009F91"/>
              </a:solidFill>
            </a:endParaRPr>
          </a:p>
          <a:p>
            <a:pPr lvl="0">
              <a:buClr>
                <a:srgbClr val="002060"/>
              </a:buClr>
              <a:buFont typeface="Wingdings" pitchFamily="2" charset="2"/>
              <a:buChar char="§"/>
            </a:pPr>
            <a:r>
              <a:rPr lang="en-US" altLang="nl-BE" sz="2400" b="1">
                <a:solidFill>
                  <a:srgbClr val="002060"/>
                </a:solidFill>
              </a:rPr>
              <a:t>Identify</a:t>
            </a:r>
            <a:r>
              <a:rPr lang="en-US" altLang="nl-BE" sz="2400" b="1">
                <a:solidFill>
                  <a:srgbClr val="009F91"/>
                </a:solidFill>
              </a:rPr>
              <a:t> targets to prevent intervention-related Health-care Associated Infections (HAI)</a:t>
            </a:r>
            <a:endParaRPr lang="en-US" altLang="nl-BE" sz="2400" b="1">
              <a:solidFill>
                <a:srgbClr val="009F91"/>
              </a:solidFill>
            </a:endParaRPr>
          </a:p>
          <a:p>
            <a:pPr lvl="0">
              <a:buClr>
                <a:srgbClr val="002060"/>
              </a:buClr>
              <a:buFont typeface="Wingdings" pitchFamily="2" charset="2"/>
              <a:buChar char="§"/>
            </a:pPr>
            <a:r>
              <a:rPr lang="en-US" altLang="nl-BE" sz="2400" b="1">
                <a:solidFill>
                  <a:srgbClr val="002060"/>
                </a:solidFill>
                <a:ea typeface="Arial" pitchFamily="34" charset="0"/>
              </a:rPr>
              <a:t>Help </a:t>
            </a:r>
            <a:r>
              <a:rPr lang="en-US" altLang="nl-BE" sz="2400" b="1">
                <a:solidFill>
                  <a:srgbClr val="009F91"/>
                </a:solidFill>
                <a:ea typeface="Arial" pitchFamily="34" charset="0"/>
              </a:rPr>
              <a:t>designing hospital interventions </a:t>
            </a:r>
            <a:r>
              <a:rPr lang="en-US" altLang="nl-BE" sz="2400" b="1">
                <a:solidFill>
                  <a:srgbClr val="002060"/>
                </a:solidFill>
                <a:ea typeface="Arial" pitchFamily="34" charset="0"/>
              </a:rPr>
              <a:t>to promote prudent antimicrobial use (Antibiotic Stewardship) and improve patient health</a:t>
            </a:r>
            <a:endParaRPr lang="en-US" altLang="nl-BE" sz="2400" b="1">
              <a:solidFill>
                <a:srgbClr val="002060"/>
              </a:solidFill>
              <a:ea typeface="Arial" pitchFamily="34" charset="0"/>
            </a:endParaRPr>
          </a:p>
          <a:p>
            <a:pPr lvl="0">
              <a:buClr>
                <a:srgbClr val="002060"/>
              </a:buClr>
              <a:buFont typeface="Wingdings" pitchFamily="2" charset="2"/>
              <a:buChar char="§"/>
            </a:pPr>
            <a:r>
              <a:rPr lang="en-US" altLang="nl-BE" sz="2400" b="1">
                <a:solidFill>
                  <a:srgbClr val="009F91"/>
                </a:solidFill>
                <a:ea typeface="Arial" pitchFamily="34" charset="0"/>
              </a:rPr>
              <a:t>Assess effectiveness of interventions </a:t>
            </a:r>
            <a:r>
              <a:rPr lang="en-US" altLang="nl-BE" sz="2400" b="1">
                <a:solidFill>
                  <a:srgbClr val="002060"/>
                </a:solidFill>
                <a:ea typeface="Arial" pitchFamily="34" charset="0"/>
              </a:rPr>
              <a:t>through repeated PPS</a:t>
            </a:r>
            <a:endParaRPr lang="en-GB" altLang="nl-BE" sz="2400" b="1">
              <a:solidFill>
                <a:srgbClr val="002060"/>
              </a:solidFill>
            </a:endParaRPr>
          </a:p>
          <a:p>
            <a:pPr lvl="0">
              <a:lnSpc>
                <a:spcPct val="80000"/>
              </a:lnSpc>
              <a:buNone/>
            </a:pPr>
            <a:endParaRPr lang="en-US" altLang="nl-BE" sz="2400" b="1">
              <a:ea typeface="Arial" pitchFamily="34" charset="0"/>
            </a:endParaRPr>
          </a:p>
        </p:txBody>
      </p:sp>
      <p:sp>
        <p:nvSpPr>
          <p:cNvPr id="8197" name="TextBox 4"/>
          <p:cNvSpPr>
            <a:spLocks noGrp="1"/>
          </p:cNvSpPr>
          <p:nvPr>
            <p:ph type="title"/>
          </p:nvPr>
        </p:nvSpPr>
        <p:spPr>
          <a:xfrm>
            <a:off x="739775" y="425450"/>
            <a:ext cx="6262688" cy="64770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nl-BE" sz="3600" b="1">
                <a:solidFill>
                  <a:srgbClr val="00AAAB"/>
                </a:solidFill>
              </a:rPr>
              <a:t>Global-PPS purpose</a:t>
            </a:r>
            <a:endParaRPr lang="en-US" altLang="nl-BE" sz="3600" b="1">
              <a:solidFill>
                <a:srgbClr val="00AAAB"/>
              </a:solidFill>
            </a:endParaRP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5058" name="Content Placeholder 2"/>
          <p:cNvSpPr>
            <a:spLocks noGrp="1"/>
          </p:cNvSpPr>
          <p:nvPr>
            <p:ph sz="quarter" idx="1"/>
          </p:nvPr>
        </p:nvSpPr>
        <p:spPr>
          <a:xfrm>
            <a:off x="403225" y="1341438"/>
            <a:ext cx="7840663" cy="5400675"/>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5pPr>
          </a:lstStyle>
          <a:p>
            <a:pPr marL="342900" lvl="0" indent="-342900">
              <a:buClr>
                <a:srgbClr val="002060"/>
              </a:buClr>
              <a:buFont typeface="Wingdings" pitchFamily="2" charset="2"/>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pPr>
            <a:r>
              <a:rPr lang="en-GB" altLang="fr-FR" b="1">
                <a:solidFill>
                  <a:srgbClr val="002060"/>
                </a:solidFill>
              </a:rPr>
              <a:t>“We followed your advice and made a survey team and it was such a nice opportunity for us to develop </a:t>
            </a:r>
            <a:r>
              <a:rPr lang="en-GB" altLang="fr-FR" b="1">
                <a:solidFill>
                  <a:srgbClr val="009F91"/>
                </a:solidFill>
              </a:rPr>
              <a:t>nice interaction</a:t>
            </a:r>
            <a:r>
              <a:rPr lang="en-GB" altLang="fr-FR" b="1">
                <a:solidFill>
                  <a:srgbClr val="002060"/>
                </a:solidFill>
              </a:rPr>
              <a:t>, to further develop our extremely good cooperation. It was extremely useful that we surveyed together most of the wards. It was </a:t>
            </a:r>
            <a:r>
              <a:rPr lang="en-GB" altLang="fr-FR" b="1">
                <a:solidFill>
                  <a:srgbClr val="009F91"/>
                </a:solidFill>
              </a:rPr>
              <a:t>easier than we expected</a:t>
            </a:r>
            <a:r>
              <a:rPr lang="en-GB" altLang="fr-FR" b="1">
                <a:solidFill>
                  <a:srgbClr val="002060"/>
                </a:solidFill>
              </a:rPr>
              <a:t>, </a:t>
            </a:r>
            <a:r>
              <a:rPr lang="en-GB" altLang="fr-FR" b="1">
                <a:solidFill>
                  <a:srgbClr val="009F91"/>
                </a:solidFill>
              </a:rPr>
              <a:t>staff were very collaborative </a:t>
            </a:r>
            <a:r>
              <a:rPr lang="en-GB" altLang="fr-FR" b="1">
                <a:solidFill>
                  <a:srgbClr val="002060"/>
                </a:solidFill>
              </a:rPr>
              <a:t>and efficient, and we were very surprised </a:t>
            </a:r>
            <a:r>
              <a:rPr lang="en-GB" altLang="fr-FR" b="1">
                <a:solidFill>
                  <a:srgbClr val="009F91"/>
                </a:solidFill>
              </a:rPr>
              <a:t>how well it was achieved</a:t>
            </a:r>
            <a:r>
              <a:rPr lang="en-GB" altLang="fr-FR" b="1">
                <a:solidFill>
                  <a:srgbClr val="002060"/>
                </a:solidFill>
              </a:rPr>
              <a:t>, having in mind that we did not opt to distribute posters and other stuff. It seems that people liked and welcomed our action. We hope that we will continue to collaborate with you, we are looking forward for any kind of collaboration!” (testimonial from Serbia)</a:t>
            </a:r>
            <a:endParaRPr lang="fr-FR" altLang="fr-FR" b="1">
              <a:solidFill>
                <a:srgbClr val="002060"/>
              </a:solidFill>
            </a:endParaRPr>
          </a:p>
        </p:txBody>
      </p:sp>
      <p:sp>
        <p:nvSpPr>
          <p:cNvPr id="45059" name="Slide Number Placeholder 6"/>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03DE6B4B-06FF-484F-812A-284504292704}" type="slidenum">
              <a:rPr lang="en-US" altLang="nl-BE" sz="1200">
                <a:solidFill>
                  <a:srgbClr val="898989"/>
                </a:solidFill>
                <a:ea typeface="Arial" pitchFamily="34" charset="0"/>
              </a:rPr>
              <a:t>40</a:t>
            </a:fld>
            <a:endParaRPr lang="en-US" altLang="nl-BE" sz="1200">
              <a:solidFill>
                <a:srgbClr val="898989"/>
              </a:solidFill>
              <a:ea typeface="Arial" pitchFamily="34" charset="0"/>
            </a:endParaRPr>
          </a:p>
        </p:txBody>
      </p:sp>
      <p:sp>
        <p:nvSpPr>
          <p:cNvPr id="45060" name="TextBox 4"/>
          <p:cNvSpPr>
            <a:spLocks noGrp="1"/>
          </p:cNvSpPr>
          <p:nvPr>
            <p:ph type="title"/>
          </p:nvPr>
        </p:nvSpPr>
        <p:spPr>
          <a:xfrm>
            <a:off x="315913" y="522288"/>
            <a:ext cx="8229600" cy="64770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nl-BE" sz="3600" b="1">
                <a:solidFill>
                  <a:srgbClr val="009F91"/>
                </a:solidFill>
              </a:rPr>
              <a:t>Global PPS - Testimonials</a:t>
            </a:r>
            <a:endParaRPr lang="en-US" altLang="nl-BE" sz="3600" b="1">
              <a:solidFill>
                <a:srgbClr val="009F91"/>
              </a:solidFill>
            </a:endParaRP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6082" name="Title 1"/>
          <p:cNvSpPr>
            <a:spLocks noGrp="1"/>
          </p:cNvSpPr>
          <p:nvPr>
            <p:ph type="title"/>
          </p:nvPr>
        </p:nvSpPr>
        <p:spPr>
          <a:xfrm>
            <a:off x="388938" y="355600"/>
            <a:ext cx="7712075" cy="64770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fr-FR" sz="3600" b="1">
                <a:solidFill>
                  <a:srgbClr val="00AAAB"/>
                </a:solidFill>
              </a:rPr>
              <a:t>Key message: meaningful comparisons</a:t>
            </a:r>
            <a:endParaRPr lang="nl-BE" altLang="fr-FR" sz="3600" b="1">
              <a:solidFill>
                <a:srgbClr val="00AAAB"/>
              </a:solidFill>
            </a:endParaRPr>
          </a:p>
        </p:txBody>
      </p:sp>
      <p:sp>
        <p:nvSpPr>
          <p:cNvPr id="46083" name="Content Placeholder 2"/>
          <p:cNvSpPr>
            <a:spLocks noGrp="1"/>
          </p:cNvSpPr>
          <p:nvPr>
            <p:ph idx="1"/>
          </p:nvPr>
        </p:nvSpPr>
        <p:spPr>
          <a:xfrm>
            <a:off x="469900" y="1120775"/>
            <a:ext cx="8269288" cy="5707063"/>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buClr>
                <a:srgbClr val="002060"/>
              </a:buClr>
              <a:buFont typeface="Wingdings" pitchFamily="2" charset="2"/>
              <a:buChar char="§"/>
            </a:pPr>
            <a:r>
              <a:rPr lang="en-US" altLang="en-US" sz="2400" b="1">
                <a:solidFill>
                  <a:srgbClr val="009F91"/>
                </a:solidFill>
              </a:rPr>
              <a:t>Uniformity of data collection </a:t>
            </a:r>
            <a:r>
              <a:rPr lang="en-US" altLang="en-US" sz="2400" b="1">
                <a:solidFill>
                  <a:srgbClr val="002060"/>
                </a:solidFill>
              </a:rPr>
              <a:t>- </a:t>
            </a:r>
            <a:r>
              <a:rPr lang="en-GB" altLang="en-US" sz="2400" b="1">
                <a:solidFill>
                  <a:srgbClr val="002060"/>
                </a:solidFill>
              </a:rPr>
              <a:t>standardized protocol and data collection templates enabling the collection of valid and  comparable antimicrobial consumption data</a:t>
            </a:r>
            <a:endParaRPr lang="en-GB" altLang="en-US" sz="2400" b="1">
              <a:solidFill>
                <a:srgbClr val="002060"/>
              </a:solidFill>
            </a:endParaRPr>
          </a:p>
          <a:p>
            <a:pPr lvl="0">
              <a:buClr>
                <a:srgbClr val="002060"/>
              </a:buClr>
              <a:buFont typeface="Wingdings" pitchFamily="2" charset="2"/>
              <a:buChar char="§"/>
            </a:pPr>
            <a:r>
              <a:rPr lang="en-GB" altLang="en-US" sz="2400" b="1">
                <a:solidFill>
                  <a:srgbClr val="009F91"/>
                </a:solidFill>
              </a:rPr>
              <a:t>Simple protocol and </a:t>
            </a:r>
            <a:r>
              <a:rPr lang="en-GB" altLang="nl-BE" sz="2400" b="1">
                <a:solidFill>
                  <a:srgbClr val="009F91"/>
                </a:solidFill>
              </a:rPr>
              <a:t>web-based </a:t>
            </a:r>
            <a:r>
              <a:rPr lang="nl-BE" altLang="nl-BE" sz="2400" b="1">
                <a:solidFill>
                  <a:srgbClr val="009F91"/>
                </a:solidFill>
              </a:rPr>
              <a:t>tool </a:t>
            </a:r>
            <a:r>
              <a:rPr lang="nl-BE" altLang="nl-BE" sz="2400" b="1">
                <a:solidFill>
                  <a:srgbClr val="002060"/>
                </a:solidFill>
              </a:rPr>
              <a:t>for data entry and validation </a:t>
            </a:r>
            <a:r>
              <a:rPr lang="en-GB" altLang="en-US" sz="2400" b="1">
                <a:solidFill>
                  <a:srgbClr val="002060"/>
                </a:solidFill>
              </a:rPr>
              <a:t>= feasible &amp; achievable surveillance</a:t>
            </a:r>
            <a:endParaRPr lang="en-GB" altLang="en-US" sz="2400" b="1">
              <a:solidFill>
                <a:srgbClr val="002060"/>
              </a:solidFill>
            </a:endParaRPr>
          </a:p>
          <a:p>
            <a:pPr lvl="0">
              <a:buClr>
                <a:srgbClr val="002060"/>
              </a:buClr>
              <a:buFont typeface="Wingdings" pitchFamily="2" charset="2"/>
              <a:buChar char="§"/>
            </a:pPr>
            <a:r>
              <a:rPr lang="en-US" altLang="en-US" sz="2400" b="1">
                <a:solidFill>
                  <a:srgbClr val="009F91"/>
                </a:solidFill>
              </a:rPr>
              <a:t>Quality assurance approach </a:t>
            </a:r>
            <a:r>
              <a:rPr lang="en-US" altLang="en-US" sz="2400" b="1">
                <a:solidFill>
                  <a:srgbClr val="002060"/>
                </a:solidFill>
              </a:rPr>
              <a:t>– implementation of data validation process</a:t>
            </a:r>
            <a:endParaRPr lang="en-GB" altLang="en-US" sz="2400" b="1">
              <a:solidFill>
                <a:srgbClr val="002060"/>
              </a:solidFill>
            </a:endParaRPr>
          </a:p>
          <a:p>
            <a:pPr lvl="0">
              <a:buClr>
                <a:srgbClr val="002060"/>
              </a:buClr>
              <a:buFont typeface="Wingdings" pitchFamily="2" charset="2"/>
              <a:buChar char="§"/>
            </a:pPr>
            <a:r>
              <a:rPr lang="en-GB" altLang="en-US" sz="2400" b="1">
                <a:solidFill>
                  <a:srgbClr val="009F91"/>
                </a:solidFill>
              </a:rPr>
              <a:t>Central support </a:t>
            </a:r>
            <a:r>
              <a:rPr lang="en-GB" altLang="en-US" sz="2400" b="1">
                <a:solidFill>
                  <a:srgbClr val="002060"/>
                </a:solidFill>
              </a:rPr>
              <a:t>toward data collection or other (helpdesk, FAQ, IT manual)</a:t>
            </a:r>
            <a:endParaRPr lang="en-GB" altLang="en-US" sz="2400" b="1">
              <a:solidFill>
                <a:srgbClr val="002060"/>
              </a:solidFill>
            </a:endParaRPr>
          </a:p>
          <a:p>
            <a:pPr lvl="0">
              <a:buClr>
                <a:srgbClr val="002060"/>
              </a:buClr>
              <a:buFont typeface="Wingdings" pitchFamily="2" charset="2"/>
              <a:buChar char="§"/>
            </a:pPr>
            <a:r>
              <a:rPr lang="en-GB" altLang="en-US" sz="2400" b="1">
                <a:solidFill>
                  <a:srgbClr val="002060"/>
                </a:solidFill>
              </a:rPr>
              <a:t>Continuous work on </a:t>
            </a:r>
            <a:r>
              <a:rPr lang="en-GB" altLang="en-US" sz="2400" b="1">
                <a:solidFill>
                  <a:srgbClr val="009F91"/>
                </a:solidFill>
              </a:rPr>
              <a:t>data accuracy</a:t>
            </a:r>
            <a:endParaRPr lang="en-GB" altLang="en-US" sz="2400" b="1">
              <a:solidFill>
                <a:srgbClr val="009F91"/>
              </a:solidFill>
            </a:endParaRPr>
          </a:p>
          <a:p>
            <a:pPr lvl="0">
              <a:buClr>
                <a:srgbClr val="002060"/>
              </a:buClr>
              <a:buFont typeface="Wingdings" pitchFamily="2" charset="2"/>
              <a:buChar char="§"/>
            </a:pPr>
            <a:r>
              <a:rPr lang="en-US" altLang="nl-BE" sz="2400" b="1">
                <a:solidFill>
                  <a:srgbClr val="002060"/>
                </a:solidFill>
              </a:rPr>
              <a:t>Opportunity to stimulate </a:t>
            </a:r>
            <a:r>
              <a:rPr lang="en-US" altLang="nl-BE" sz="2400" b="1">
                <a:solidFill>
                  <a:srgbClr val="009F91"/>
                </a:solidFill>
              </a:rPr>
              <a:t>local networking</a:t>
            </a:r>
            <a:endParaRPr lang="en-GB" altLang="en-US" sz="2400" b="1">
              <a:solidFill>
                <a:srgbClr val="009F91"/>
              </a:solidFill>
            </a:endParaRPr>
          </a:p>
          <a:p>
            <a:pPr lvl="0">
              <a:buClr>
                <a:srgbClr val="002060"/>
              </a:buClr>
              <a:buFont typeface="Wingdings" pitchFamily="2" charset="2"/>
              <a:buChar char="§"/>
            </a:pPr>
            <a:r>
              <a:rPr lang="en-GB" altLang="en-US" sz="2400" b="1">
                <a:solidFill>
                  <a:srgbClr val="009F91"/>
                </a:solidFill>
              </a:rPr>
              <a:t>Mutual cooperation/feedback </a:t>
            </a:r>
            <a:r>
              <a:rPr lang="en-GB" altLang="en-US" sz="2400" b="1">
                <a:solidFill>
                  <a:srgbClr val="002060"/>
                </a:solidFill>
              </a:rPr>
              <a:t>is highly motivating</a:t>
            </a:r>
            <a:endParaRPr lang="en-GB" altLang="en-US" sz="2400" b="1">
              <a:solidFill>
                <a:srgbClr val="002060"/>
              </a:solidFill>
            </a:endParaRPr>
          </a:p>
        </p:txBody>
      </p:sp>
      <p:sp>
        <p:nvSpPr>
          <p:cNvPr id="46084"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6D3773D5-19C6-460C-B27E-2CF655955CCF}" type="slidenum">
              <a:rPr lang="nl-BE" altLang="en-US" sz="1200">
                <a:solidFill>
                  <a:srgbClr val="898989"/>
                </a:solidFill>
                <a:ea typeface="Arial" pitchFamily="34" charset="0"/>
              </a:rPr>
              <a:t>41</a:t>
            </a:fld>
            <a:endParaRPr lang="nl-BE" altLang="en-US" sz="1200">
              <a:solidFill>
                <a:srgbClr val="898989"/>
              </a:solidFill>
              <a:ea typeface="Arial" pitchFamily="34" charset="0"/>
            </a:endParaRPr>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7106" name="Content Placeholder 2"/>
          <p:cNvSpPr>
            <a:spLocks noGrp="1"/>
          </p:cNvSpPr>
          <p:nvPr>
            <p:ph idx="1"/>
          </p:nvPr>
        </p:nvSpPr>
        <p:spPr>
          <a:xfrm>
            <a:off x="385763" y="1111250"/>
            <a:ext cx="8415337" cy="5719763"/>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buClr>
                <a:srgbClr val="002060"/>
              </a:buClr>
              <a:buFont typeface="Wingdings" pitchFamily="2" charset="2"/>
              <a:buChar char="§"/>
            </a:pPr>
            <a:r>
              <a:rPr lang="en-US" altLang="nl-BE" sz="2400" b="1">
                <a:solidFill>
                  <a:srgbClr val="009F91"/>
                </a:solidFill>
              </a:rPr>
              <a:t>Instant web report </a:t>
            </a:r>
            <a:r>
              <a:rPr lang="en-US" altLang="nl-BE" sz="2400" b="1">
                <a:solidFill>
                  <a:srgbClr val="002060"/>
                </a:solidFill>
              </a:rPr>
              <a:t>per hospital with quantifiable outcome measures and </a:t>
            </a:r>
            <a:r>
              <a:rPr lang="en-GB" altLang="nl-BE" sz="2400" b="1">
                <a:solidFill>
                  <a:srgbClr val="002060"/>
                </a:solidFill>
              </a:rPr>
              <a:t>targets for quality improvement</a:t>
            </a:r>
            <a:r>
              <a:rPr lang="en-GB" altLang="en-US" sz="2400" b="1">
                <a:solidFill>
                  <a:srgbClr val="002060"/>
                </a:solidFill>
              </a:rPr>
              <a:t> of antibiotic treatment and prophylaxis.</a:t>
            </a:r>
            <a:endParaRPr lang="en-GB" altLang="en-US" sz="2400" b="1">
              <a:solidFill>
                <a:srgbClr val="002060"/>
              </a:solidFill>
            </a:endParaRPr>
          </a:p>
          <a:p>
            <a:pPr lvl="0">
              <a:buClr>
                <a:srgbClr val="002060"/>
              </a:buClr>
              <a:buFont typeface="Wingdings" pitchFamily="2" charset="2"/>
              <a:buChar char="§"/>
            </a:pPr>
            <a:r>
              <a:rPr lang="en-GB" altLang="en-US" sz="2400" b="1">
                <a:solidFill>
                  <a:srgbClr val="009F91"/>
                </a:solidFill>
              </a:rPr>
              <a:t>Enables in-depth interpretation </a:t>
            </a:r>
            <a:r>
              <a:rPr lang="en-GB" altLang="en-US" sz="2400" b="1">
                <a:solidFill>
                  <a:srgbClr val="002060"/>
                </a:solidFill>
              </a:rPr>
              <a:t>of antimicrobial consumption data at different levels (geographical, institutional and patient characteristics).</a:t>
            </a:r>
            <a:endParaRPr lang="en-GB" altLang="en-US" sz="2400" b="1">
              <a:solidFill>
                <a:srgbClr val="002060"/>
              </a:solidFill>
            </a:endParaRPr>
          </a:p>
          <a:p>
            <a:pPr lvl="0">
              <a:buClr>
                <a:srgbClr val="002060"/>
              </a:buClr>
              <a:buFont typeface="Wingdings" pitchFamily="2" charset="2"/>
              <a:buChar char="§"/>
            </a:pPr>
            <a:r>
              <a:rPr lang="en-GB" altLang="en-US" sz="2400" b="1">
                <a:solidFill>
                  <a:srgbClr val="009F91"/>
                </a:solidFill>
              </a:rPr>
              <a:t>Creation of reference database </a:t>
            </a:r>
            <a:r>
              <a:rPr lang="en-US" altLang="nl-BE" sz="2400" b="1">
                <a:solidFill>
                  <a:srgbClr val="002060"/>
                </a:solidFill>
              </a:rPr>
              <a:t>for scientific research and hypothesis formulation </a:t>
            </a:r>
            <a:r>
              <a:rPr lang="en-GB" altLang="en-US" sz="2400" b="1">
                <a:solidFill>
                  <a:srgbClr val="002060"/>
                </a:solidFill>
              </a:rPr>
              <a:t>at national and international level </a:t>
            </a:r>
            <a:r>
              <a:rPr lang="en-US" altLang="nl-BE" sz="2400" b="1">
                <a:solidFill>
                  <a:srgbClr val="002060"/>
                </a:solidFill>
              </a:rPr>
              <a:t>(data are safeguarded at the University of Antwerp, Belgium).</a:t>
            </a:r>
            <a:endParaRPr lang="en-US" altLang="nl-BE" sz="2400" b="1">
              <a:solidFill>
                <a:srgbClr val="002060"/>
              </a:solidFill>
            </a:endParaRPr>
          </a:p>
          <a:p>
            <a:pPr lvl="0">
              <a:buClr>
                <a:srgbClr val="002060"/>
              </a:buClr>
              <a:buFont typeface="Wingdings" pitchFamily="2" charset="2"/>
              <a:buChar char="§"/>
            </a:pPr>
            <a:r>
              <a:rPr lang="en-US" altLang="nl-BE" sz="2400" b="1">
                <a:solidFill>
                  <a:srgbClr val="009F91"/>
                </a:solidFill>
              </a:rPr>
              <a:t>Data-sharing </a:t>
            </a:r>
            <a:r>
              <a:rPr lang="en-US" altLang="nl-BE" sz="2400" b="1">
                <a:solidFill>
                  <a:srgbClr val="002060"/>
                </a:solidFill>
              </a:rPr>
              <a:t>upon agreement with all partners - </a:t>
            </a:r>
            <a:r>
              <a:rPr lang="en-US" altLang="nl-BE" sz="2400" b="1">
                <a:solidFill>
                  <a:srgbClr val="009F91"/>
                </a:solidFill>
              </a:rPr>
              <a:t>publication policy </a:t>
            </a:r>
            <a:r>
              <a:rPr lang="en-US" altLang="nl-BE" sz="2400" b="1">
                <a:solidFill>
                  <a:srgbClr val="002060"/>
                </a:solidFill>
              </a:rPr>
              <a:t>is available</a:t>
            </a:r>
            <a:endParaRPr lang="en-US" altLang="nl-BE" sz="2300"/>
          </a:p>
        </p:txBody>
      </p:sp>
      <p:sp>
        <p:nvSpPr>
          <p:cNvPr id="47107"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5E80C0CE-D7E8-4BA3-BF3F-E662ADC6F81F}" type="slidenum">
              <a:rPr lang="nl-BE" altLang="en-US" sz="1200">
                <a:solidFill>
                  <a:srgbClr val="898989"/>
                </a:solidFill>
                <a:ea typeface="Arial" pitchFamily="34" charset="0"/>
              </a:rPr>
              <a:t>42</a:t>
            </a:fld>
            <a:endParaRPr lang="nl-BE" altLang="en-US" sz="1200">
              <a:solidFill>
                <a:srgbClr val="898989"/>
              </a:solidFill>
              <a:ea typeface="Arial" pitchFamily="34" charset="0"/>
            </a:endParaRPr>
          </a:p>
        </p:txBody>
      </p:sp>
      <p:sp>
        <p:nvSpPr>
          <p:cNvPr id="47108" name="Title 1"/>
          <p:cNvSpPr>
            <a:spLocks noGrp="1"/>
          </p:cNvSpPr>
          <p:nvPr>
            <p:ph type="title"/>
          </p:nvPr>
        </p:nvSpPr>
        <p:spPr>
          <a:xfrm>
            <a:off x="250825" y="350838"/>
            <a:ext cx="8061325" cy="61595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en-US" sz="3400" b="1">
                <a:solidFill>
                  <a:srgbClr val="00AAAB"/>
                </a:solidFill>
              </a:rPr>
              <a:t>Key message: toward data interpretation</a:t>
            </a:r>
            <a:endParaRPr lang="nl-BE" altLang="en-US" sz="3400" b="1">
              <a:solidFill>
                <a:srgbClr val="00AAAB"/>
              </a:solidFill>
            </a:endParaRPr>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8130" name="Rectangle 3"/>
          <p:cNvSpPr>
            <a:spLocks noGrp="1" noChangeArrowheads="1"/>
          </p:cNvSpPr>
          <p:nvPr>
            <p:ph type="body" idx="1"/>
          </p:nvPr>
        </p:nvSpPr>
        <p:spPr>
          <a:xfrm>
            <a:off x="504825" y="1514475"/>
            <a:ext cx="8166100" cy="4681538"/>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US" altLang="nl-BE" sz="2400" b="1" i="0" u="none" strike="noStrike" kern="1200" cap="none" spc="0" normalizeH="0" baseline="0" noProof="0" smtClean="0">
                <a:ln>
                  <a:noFill/>
                </a:ln>
                <a:solidFill>
                  <a:srgbClr val="009F91"/>
                </a:solidFill>
                <a:effectLst/>
                <a:uLnTx/>
                <a:uFillTx/>
                <a:latin typeface="+mn-lt" pitchFamily="34" charset="0"/>
                <a:ea typeface="+mn-ea"/>
                <a:cs typeface="+mn-cs"/>
              </a:rPr>
              <a:t>Tool for assessing interventions </a:t>
            </a:r>
            <a:r>
              <a:rPr kumimoji="0" lang="en-US" altLang="nl-BE" sz="2400" b="1" i="0" u="none" strike="noStrike" kern="1200" cap="none" spc="0" normalizeH="0" baseline="0" noProof="0" smtClean="0">
                <a:ln>
                  <a:noFill/>
                </a:ln>
                <a:solidFill>
                  <a:srgbClr val="002060"/>
                </a:solidFill>
                <a:effectLst/>
                <a:uLnTx/>
                <a:uFillTx/>
                <a:latin typeface="+mn-lt" pitchFamily="34" charset="0"/>
                <a:ea typeface="+mn-ea"/>
                <a:cs typeface="+mn-cs"/>
              </a:rPr>
              <a:t>to improve antibiotic prescribing in hospitals when PPS is repeated</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altLang="fr-FR" sz="2400" b="1" i="0" u="none" strike="noStrike" kern="1200" cap="none" spc="0" normalizeH="0" baseline="0" noProof="0" smtClean="0">
                <a:ln>
                  <a:noFill/>
                </a:ln>
                <a:solidFill>
                  <a:srgbClr val="009F91"/>
                </a:solidFill>
                <a:effectLst/>
                <a:uLnTx/>
                <a:uFillTx/>
                <a:latin typeface="+mn-lt" pitchFamily="34" charset="0"/>
                <a:ea typeface="+mn-ea"/>
                <a:cs typeface="+mn-cs"/>
              </a:rPr>
              <a:t>Consistency and reproducibility</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altLang="nl-BE" sz="2400" b="1" i="0" u="none" strike="noStrike" kern="1200" cap="none" spc="0" normalizeH="0" baseline="0" noProof="0">
                <a:ln>
                  <a:noFill/>
                </a:ln>
                <a:solidFill>
                  <a:srgbClr val="009F91"/>
                </a:solidFill>
                <a:effectLst/>
                <a:uLnTx/>
                <a:uFillTx/>
                <a:latin typeface="+mn-lt" pitchFamily="34" charset="0"/>
                <a:ea typeface="+mn-ea"/>
                <a:cs typeface="+mn-cs"/>
              </a:rPr>
              <a:t>I</a:t>
            </a:r>
            <a:r>
              <a:rPr kumimoji="0" lang="en-GB" altLang="nl-BE" sz="2400" b="1" i="0" u="none" strike="noStrike" kern="1200" cap="none" spc="0" normalizeH="0" baseline="0" noProof="0" smtClean="0">
                <a:ln>
                  <a:noFill/>
                </a:ln>
                <a:solidFill>
                  <a:srgbClr val="009F91"/>
                </a:solidFill>
                <a:effectLst/>
                <a:uLnTx/>
                <a:uFillTx/>
                <a:latin typeface="+mn-lt" pitchFamily="34" charset="0"/>
                <a:ea typeface="+mn-ea"/>
                <a:cs typeface="+mn-cs"/>
              </a:rPr>
              <a:t>mprove healthcare quality</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altLang="nl-BE" sz="2400" b="1" i="0" u="none" strike="noStrike" kern="1200" cap="none" spc="0" normalizeH="0" baseline="0" noProof="0" smtClean="0">
                <a:ln>
                  <a:noFill/>
                </a:ln>
                <a:solidFill>
                  <a:srgbClr val="009F91"/>
                </a:solidFill>
                <a:effectLst/>
                <a:uLnTx/>
                <a:uFillTx/>
                <a:latin typeface="+mn-lt" pitchFamily="34" charset="0"/>
                <a:ea typeface="+mn-ea"/>
                <a:cs typeface="+mn-cs"/>
              </a:rPr>
              <a:t>Combat antibiotic resistance</a:t>
            </a:r>
          </a:p>
          <a:p>
            <a:pPr marL="342900" marR="0" lvl="0" indent="-342900" algn="l" defTabSz="457200" rtl="0" eaLnBrk="0" fontAlgn="base" latinLnBrk="0" hangingPunct="0">
              <a:lnSpc>
                <a:spcPct val="100000"/>
              </a:lnSpc>
              <a:spcBef>
                <a:spcPct val="20000"/>
              </a:spcBef>
              <a:spcAft>
                <a:spcPct val="0"/>
              </a:spcAft>
              <a:buClr>
                <a:srgbClr val="002060"/>
              </a:buClr>
              <a:buSzTx/>
              <a:buFont typeface="Wingdings" pitchFamily="2" charset="2"/>
              <a:buChar char="§"/>
              <a:defRPr/>
            </a:pPr>
            <a:r>
              <a:rPr kumimoji="0" lang="en-GB" altLang="nl-BE" sz="2400" b="1" i="0" u="none" strike="noStrike" kern="1200" cap="none" spc="0" normalizeH="0" baseline="0" noProof="0" smtClean="0">
                <a:ln>
                  <a:noFill/>
                </a:ln>
                <a:solidFill>
                  <a:srgbClr val="002060"/>
                </a:solidFill>
                <a:effectLst/>
                <a:uLnTx/>
                <a:uFillTx/>
                <a:latin typeface="+mn-lt" pitchFamily="34" charset="0"/>
                <a:ea typeface="+mn-ea"/>
                <a:cs typeface="+mn-cs"/>
              </a:rPr>
              <a:t>Improve antibiotic use for </a:t>
            </a:r>
            <a:r>
              <a:rPr kumimoji="0" lang="en-GB" altLang="nl-BE" sz="2400" b="1" i="0" u="none" strike="noStrike" kern="1200" cap="none" spc="0" normalizeH="0" baseline="0" noProof="0" smtClean="0">
                <a:ln>
                  <a:noFill/>
                </a:ln>
                <a:solidFill>
                  <a:srgbClr val="009F91"/>
                </a:solidFill>
                <a:effectLst/>
                <a:uLnTx/>
                <a:uFillTx/>
                <a:latin typeface="+mn-lt" pitchFamily="34" charset="0"/>
                <a:ea typeface="+mn-ea"/>
                <a:cs typeface="+mn-cs"/>
              </a:rPr>
              <a:t>better patient health</a:t>
            </a:r>
          </a:p>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defRPr/>
            </a:pPr>
            <a:endParaRPr kumimoji="0" lang="en-US" altLang="fr-FR" sz="2600" b="0" i="0" u="none" strike="noStrike" kern="1200" cap="none" spc="0" normalizeH="0" baseline="0" noProof="0" smtClean="0">
              <a:ln>
                <a:noFill/>
              </a:ln>
              <a:solidFill>
                <a:srgbClr val="C00000"/>
              </a:solidFill>
              <a:effectLst>
                <a:outerShdw blurRad="38100" dist="38100" dir="2700000" algn="tl">
                  <a:srgbClr val="C0C0C0"/>
                </a:outerShdw>
              </a:effectLst>
              <a:uLnTx/>
              <a:uFillTx/>
              <a:latin typeface="+mn-lt"/>
              <a:ea typeface="+mn-ea"/>
              <a:cs typeface="+mn-cs"/>
            </a:endParaRPr>
          </a:p>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defRPr/>
            </a:pPr>
            <a:endParaRPr kumimoji="0" lang="en-US" altLang="fr-FR" sz="2600" b="0" i="0" u="none" strike="noStrike" kern="1200" cap="none" spc="0" normalizeH="0" baseline="0" noProof="0" smtClean="0">
              <a:ln>
                <a:noFill/>
              </a:ln>
              <a:solidFill>
                <a:srgbClr val="C00000"/>
              </a:solidFill>
              <a:effectLst>
                <a:outerShdw blurRad="38100" dist="38100" dir="2700000" algn="tl">
                  <a:srgbClr val="C0C0C0"/>
                </a:outerShdw>
              </a:effectLst>
              <a:uLnTx/>
              <a:uFillTx/>
              <a:latin typeface="+mn-lt"/>
              <a:ea typeface="+mn-ea"/>
              <a:cs typeface="+mn-cs"/>
            </a:endParaRPr>
          </a:p>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defRPr/>
            </a:pPr>
            <a:endParaRPr kumimoji="0" lang="en-US" altLang="fr-FR" sz="2600" b="0" i="0" u="none" strike="noStrike" kern="1200" cap="none" spc="0" normalizeH="0" baseline="0" noProof="0" smtClean="0">
              <a:ln>
                <a:noFill/>
              </a:ln>
              <a:solidFill>
                <a:srgbClr val="C00000"/>
              </a:solidFill>
              <a:effectLst>
                <a:outerShdw blurRad="38100" dist="38100" dir="2700000" algn="tl">
                  <a:srgbClr val="C0C0C0"/>
                </a:outerShdw>
              </a:effectLst>
              <a:uLnTx/>
              <a:uFillTx/>
              <a:latin typeface="+mn-lt"/>
              <a:ea typeface="+mn-ea"/>
              <a:cs typeface="+mn-cs"/>
            </a:endParaRPr>
          </a:p>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defRPr/>
            </a:pPr>
            <a:r>
              <a:rPr kumimoji="0" lang="en-US" altLang="fr-FR" sz="3600" b="0" i="0" u="none" strike="noStrike" kern="1200" cap="none" spc="0" normalizeH="0" baseline="0" noProof="0" smtClean="0">
                <a:ln>
                  <a:noFill/>
                </a:ln>
                <a:solidFill>
                  <a:srgbClr val="009F91"/>
                </a:solidFill>
                <a:effectLst>
                  <a:outerShdw blurRad="38100" dist="38100" dir="2700000" algn="tl">
                    <a:srgbClr val="C0C0C0"/>
                  </a:outerShdw>
                </a:effectLst>
                <a:uLnTx/>
                <a:uFillTx/>
                <a:latin typeface="+mn-lt" pitchFamily="34" charset="0"/>
                <a:ea typeface="+mn-ea"/>
                <a:cs typeface="+mn-cs"/>
              </a:rPr>
              <a:t>“sustained awareness”</a:t>
            </a:r>
            <a:endParaRPr kumimoji="0" lang="nl-BE" altLang="fr-FR" sz="3600" b="0" i="0" u="none" strike="noStrike" kern="1200" cap="none" spc="0" normalizeH="0" baseline="0" noProof="0" smtClean="0">
              <a:ln>
                <a:noFill/>
              </a:ln>
              <a:solidFill>
                <a:srgbClr val="009F91"/>
              </a:solidFill>
              <a:effectLst>
                <a:outerShdw blurRad="38100" dist="38100" dir="2700000" algn="tl">
                  <a:srgbClr val="C0C0C0"/>
                </a:outerShdw>
              </a:effectLst>
              <a:uLnTx/>
              <a:uFillTx/>
              <a:latin typeface="+mn-lt"/>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defRPr/>
            </a:pPr>
            <a:endParaRPr kumimoji="0" lang="en-GB" altLang="fr-FR" sz="36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itchFamily="34" charset="0"/>
              <a:buChar char="•"/>
              <a:defRPr/>
            </a:pPr>
            <a:endParaRPr kumimoji="0" lang="en-US" altLang="nl-BE" sz="2600" b="0" i="0" u="none" strike="noStrike" kern="1200" cap="none" spc="0" normalizeH="0" baseline="0" noProof="0" smtClean="0">
              <a:ln>
                <a:noFill/>
              </a:ln>
              <a:solidFill>
                <a:schemeClr val="tx1"/>
              </a:solidFill>
              <a:effectLst/>
              <a:uLnTx/>
              <a:uFillTx/>
              <a:latin typeface="+mn-lt"/>
              <a:ea typeface="+mn-ea"/>
              <a:cs typeface="+mn-cs"/>
            </a:endParaRPr>
          </a:p>
        </p:txBody>
      </p:sp>
      <p:sp>
        <p:nvSpPr>
          <p:cNvPr id="48131" name="TextBox 4"/>
          <p:cNvSpPr>
            <a:spLocks noGrp="1"/>
          </p:cNvSpPr>
          <p:nvPr>
            <p:ph type="title"/>
          </p:nvPr>
        </p:nvSpPr>
        <p:spPr>
          <a:xfrm>
            <a:off x="331788" y="319088"/>
            <a:ext cx="8229600" cy="64770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nl-BE" sz="3600" b="1">
                <a:solidFill>
                  <a:srgbClr val="00AAAB"/>
                </a:solidFill>
              </a:rPr>
              <a:t>Features of the Global-PPS</a:t>
            </a:r>
            <a:endParaRPr lang="en-US" altLang="nl-BE" sz="3600" b="1">
              <a:solidFill>
                <a:srgbClr val="00AAAB"/>
              </a:solidFill>
            </a:endParaRPr>
          </a:p>
        </p:txBody>
      </p:sp>
      <p:sp>
        <p:nvSpPr>
          <p:cNvPr id="48132" name="Slide Number Placeholder 5"/>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36F48973-2688-4F2E-BDAA-B1E54F4345C3}" type="slidenum">
              <a:rPr lang="en-US" altLang="en-US" sz="1200">
                <a:solidFill>
                  <a:srgbClr val="898989"/>
                </a:solidFill>
                <a:ea typeface="Arial" pitchFamily="34" charset="0"/>
              </a:rPr>
              <a:t>43</a:t>
            </a:fld>
            <a:endParaRPr lang="en-US" altLang="en-US" sz="1200">
              <a:solidFill>
                <a:srgbClr val="898989"/>
              </a:solidFill>
              <a:ea typeface="Arial" pitchFamily="34" charset="0"/>
            </a:endParaRPr>
          </a:p>
        </p:txBody>
      </p:sp>
      <p:sp>
        <p:nvSpPr>
          <p:cNvPr id="48133" name="Down Arrow 4"/>
          <p:cNvSpPr/>
          <p:nvPr/>
        </p:nvSpPr>
        <p:spPr>
          <a:xfrm>
            <a:off x="4057650" y="4522788"/>
            <a:ext cx="647700" cy="431800"/>
          </a:xfrm>
          <a:prstGeom prst="downArrow">
            <a:avLst/>
          </a:prstGeom>
          <a:solidFill>
            <a:srgbClr val="009F91"/>
          </a:solidFill>
          <a:ln>
            <a:solidFill>
              <a:srgbClr val="00AA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en-GB" altLang="fr-FR" sz="1800" b="0" i="0" u="none" strike="noStrike" kern="1200" cap="none" spc="0" normalizeH="0" baseline="0" noProof="0" smtClean="0">
              <a:ln>
                <a:noFill/>
              </a:ln>
              <a:solidFill>
                <a:srgbClr val="FFFFFF"/>
              </a:solidFill>
              <a:effectLst/>
              <a:uLnTx/>
              <a:uFillTx/>
              <a:latin typeface="Calibri" pitchFamily="34" charset="0"/>
              <a:ea typeface="+mn-ea"/>
              <a:cs typeface="Arial" pitchFamily="34" charset="0"/>
            </a:endParaRP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49154"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r" eaLnBrk="1" hangingPunct="1"/>
            <a:fld id="{C8AA8DD2-EF3A-4547-BA38-EB9FF476A858}" type="slidenum">
              <a:rPr lang="en-US" altLang="nl-BE" sz="1200">
                <a:solidFill>
                  <a:srgbClr val="898989"/>
                </a:solidFill>
                <a:latin typeface="Calibri" pitchFamily="34" charset="0"/>
              </a:rPr>
              <a:t>44</a:t>
            </a:fld>
            <a:endParaRPr lang="en-US" altLang="nl-BE" sz="1200">
              <a:solidFill>
                <a:srgbClr val="898989"/>
              </a:solidFill>
              <a:latin typeface="Calibri" pitchFamily="34" charset="0"/>
            </a:endParaRPr>
          </a:p>
        </p:txBody>
      </p:sp>
      <p:pic>
        <p:nvPicPr>
          <p:cNvPr id="49155" name="Picture 2"/>
          <p:cNvPicPr>
            <a:picLocks noChangeAspect="1"/>
          </p:cNvPicPr>
          <p:nvPr/>
        </p:nvPicPr>
        <p:blipFill>
          <a:blip r:embed="rId2"/>
          <a:stretch>
            <a:fillRect/>
          </a:stretch>
        </p:blipFill>
        <p:spPr>
          <a:xfrm>
            <a:off x="120650" y="1588"/>
            <a:ext cx="8916988" cy="6946900"/>
          </a:xfrm>
          <a:prstGeom prst="rect">
            <a:avLst/>
          </a:prstGeom>
          <a:noFill/>
          <a:ln>
            <a:noFill/>
            <a:miter lim="800000"/>
          </a:ln>
        </p:spPr>
      </p:pic>
      <p:sp>
        <p:nvSpPr>
          <p:cNvPr id="49156" name="Rectangle 5"/>
          <p:cNvSpPr/>
          <p:nvPr/>
        </p:nvSpPr>
        <p:spPr>
          <a:xfrm>
            <a:off x="446088" y="3213100"/>
            <a:ext cx="3484562" cy="523875"/>
          </a:xfrm>
          <a:prstGeom prst="rect">
            <a:avLst/>
          </a:prstGeom>
          <a:noFill/>
          <a:ln>
            <a:noFill/>
            <a:miter lim="800000"/>
          </a:ln>
        </p:spPr>
        <p:txBody>
          <a:bodyPr wrap="none">
            <a:sp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lvl="0" indent="0" algn="ctr" eaLnBrk="1" hangingPunct="1"/>
            <a:r>
              <a:rPr lang="nl-BE" altLang="nl-BE" sz="2800">
                <a:hlinkClick r:id="rId3"/>
              </a:rPr>
              <a:t>www.global-pps.com</a:t>
            </a:r>
            <a:endParaRPr lang="nl-BE" altLang="nl-BE" sz="2800"/>
          </a:p>
        </p:txBody>
      </p:sp>
      <p:sp>
        <p:nvSpPr>
          <p:cNvPr id="49157" name="Oval 6"/>
          <p:cNvSpPr/>
          <p:nvPr/>
        </p:nvSpPr>
        <p:spPr>
          <a:xfrm>
            <a:off x="4717915" y="457200"/>
            <a:ext cx="1138136" cy="408562"/>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fr-BE"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49158" name="Smiley Face 7"/>
          <p:cNvSpPr/>
          <p:nvPr/>
        </p:nvSpPr>
        <p:spPr>
          <a:xfrm>
            <a:off x="5491163" y="127000"/>
            <a:ext cx="438150" cy="330200"/>
          </a:xfrm>
          <a:prstGeom prst="smileyFace">
            <a:avLst>
              <a:gd name="adj" fmla="val 4653"/>
            </a:avLst>
          </a:prstGeom>
          <a:noFill/>
          <a:ln>
            <a:solidFill>
              <a:srgbClr val="C00000"/>
            </a:solidFill>
            <a:miter lim="800000"/>
          </a:ln>
          <a:effectLst>
            <a:outerShdw blurRad="40000" dist="23000" dir="5400000">
              <a:srgbClr val="000000">
                <a:alpha val="34999"/>
              </a:srgbClr>
            </a:outerShdw>
          </a:effectLst>
        </p:spPr>
        <p:txBody>
          <a:bodyPr anchor="ctr" anchorCtr="0">
            <a:noAutofit/>
          </a:bodyPr>
          <a:lstStyle>
            <a:defPPr>
              <a:defRPr lang="en-US"/>
            </a:defPPr>
            <a:lvl1pPr marL="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1pPr>
            <a:lvl2pPr marL="4572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2pPr>
            <a:lvl3pPr marL="9144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3pPr>
            <a:lvl4pPr marL="13716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4pPr>
            <a:lvl5pPr marL="1828800" indent="0" algn="l" defTabSz="4572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Arial" pitchFamily="34" charset="0"/>
              </a:defRPr>
            </a:lvl5pPr>
          </a:lstStyle>
          <a:p>
            <a:pPr marL="0" marR="0" lvl="0" indent="0" algn="ctr"/>
            <a:endParaRPr lang="fr-BE" altLang="en-US">
              <a:solidFill>
                <a:srgbClr val="FFFFFF"/>
              </a:solidFill>
              <a:latin typeface="Calibri" pitchFamily="34" charset="0"/>
            </a:endParaRP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50178" name="TextBox 4"/>
          <p:cNvSpPr>
            <a:spLocks noGrp="1"/>
          </p:cNvSpPr>
          <p:nvPr>
            <p:ph type="title"/>
          </p:nvPr>
        </p:nvSpPr>
        <p:spPr>
          <a:xfrm>
            <a:off x="53975" y="396875"/>
            <a:ext cx="8061325" cy="584200"/>
          </a:xfrm>
          <a:noFill/>
          <a:ln>
            <a:miter lim="800000"/>
          </a:ln>
        </p:spPr>
        <p:txBody>
          <a:bodyPr vert="horz" wrap="square" lIns="91440" tIns="45720" rIns="91440" bIns="45720" anchor="ctr" anchorCtr="0">
            <a:sp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eaLnBrk="1" hangingPunct="1"/>
            <a:r>
              <a:rPr lang="en-US" altLang="nl-BE" sz="3200">
                <a:solidFill>
                  <a:srgbClr val="00AAAB"/>
                </a:solidFill>
              </a:rPr>
              <a:t>Hospitals thereafter need to take the next step</a:t>
            </a:r>
            <a:endParaRPr lang="en-US" altLang="nl-BE" sz="3200">
              <a:solidFill>
                <a:srgbClr val="00AAAB"/>
              </a:solidFill>
            </a:endParaRPr>
          </a:p>
        </p:txBody>
      </p:sp>
      <p:pic>
        <p:nvPicPr>
          <p:cNvPr id="50179" name="Picture 5" descr="LA PHRASE INTERROGATIVE | Le Baobab Bleu"/>
          <p:cNvPicPr>
            <a:picLocks noChangeAspect="1"/>
          </p:cNvPicPr>
          <p:nvPr/>
        </p:nvPicPr>
        <p:blipFill>
          <a:blip r:embed="rId2"/>
          <a:stretch>
            <a:fillRect/>
          </a:stretch>
        </p:blipFill>
        <p:spPr>
          <a:xfrm>
            <a:off x="3201988" y="4240213"/>
            <a:ext cx="2489200" cy="2487612"/>
          </a:xfrm>
          <a:prstGeom prst="rect">
            <a:avLst/>
          </a:prstGeom>
          <a:noFill/>
          <a:ln>
            <a:noFill/>
            <a:miter lim="800000"/>
          </a:ln>
        </p:spPr>
      </p:pic>
      <p:sp>
        <p:nvSpPr>
          <p:cNvPr id="50180" name="Cloud 7"/>
          <p:cNvSpPr/>
          <p:nvPr/>
        </p:nvSpPr>
        <p:spPr>
          <a:xfrm>
            <a:off x="4803775" y="3478213"/>
            <a:ext cx="2886075" cy="1484312"/>
          </a:xfrm>
          <a:prstGeom prst="cloud">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sz="1800" b="0" i="0" u="none" strike="noStrike" kern="1200" cap="none" spc="0" normalizeH="0" baseline="0" noProof="0">
              <a:ln>
                <a:noFill/>
              </a:ln>
              <a:solidFill>
                <a:schemeClr val="dk1"/>
              </a:solidFill>
              <a:effectLst/>
              <a:uLnTx/>
              <a:uFillTx/>
              <a:latin typeface="+mn-lt"/>
              <a:ea typeface="+mn-ea"/>
              <a:cs typeface="+mn-cs"/>
            </a:endParaRPr>
          </a:p>
        </p:txBody>
      </p:sp>
      <p:sp>
        <p:nvSpPr>
          <p:cNvPr id="50181" name="TextBox 12"/>
          <p:cNvSpPr/>
          <p:nvPr/>
        </p:nvSpPr>
        <p:spPr>
          <a:xfrm>
            <a:off x="5586413" y="3671888"/>
            <a:ext cx="1819275" cy="98425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nl-BE" sz="1600">
                <a:latin typeface="Arial" pitchFamily="34" charset="0"/>
                <a:ea typeface="Arial" pitchFamily="34" charset="0"/>
              </a:rPr>
              <a:t>“If you can’t measure it, you can’t improve it!”</a:t>
            </a:r>
            <a:endParaRPr lang="nl-BE" altLang="nl-BE" sz="1600">
              <a:latin typeface="Arial" pitchFamily="34" charset="0"/>
              <a:ea typeface="Arial" pitchFamily="34" charset="0"/>
            </a:endParaRPr>
          </a:p>
          <a:p>
            <a:pPr marL="0" lvl="0" indent="0" eaLnBrk="1" hangingPunct="1">
              <a:spcBef>
                <a:spcPct val="0"/>
              </a:spcBef>
              <a:buFontTx/>
              <a:buNone/>
            </a:pPr>
            <a:r>
              <a:rPr lang="nl-BE" altLang="nl-BE" sz="1000">
                <a:latin typeface="Arial" pitchFamily="34" charset="0"/>
                <a:ea typeface="Arial" pitchFamily="34" charset="0"/>
              </a:rPr>
              <a:t>(Lord Kelvin)</a:t>
            </a:r>
            <a:endParaRPr lang="nl-BE" altLang="nl-BE" sz="1000">
              <a:latin typeface="Arial" pitchFamily="34" charset="0"/>
              <a:ea typeface="Arial" pitchFamily="34" charset="0"/>
            </a:endParaRPr>
          </a:p>
        </p:txBody>
      </p:sp>
      <p:sp>
        <p:nvSpPr>
          <p:cNvPr id="50182" name="Cloud 16"/>
          <p:cNvSpPr/>
          <p:nvPr/>
        </p:nvSpPr>
        <p:spPr>
          <a:xfrm>
            <a:off x="747713" y="3276600"/>
            <a:ext cx="2686050" cy="1081088"/>
          </a:xfrm>
          <a:prstGeom prst="cloud">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sz="1800" b="0" i="0" u="none" strike="noStrike" kern="1200" cap="none" spc="0" normalizeH="0" baseline="0" noProof="0">
              <a:ln>
                <a:noFill/>
              </a:ln>
              <a:solidFill>
                <a:schemeClr val="dk1"/>
              </a:solidFill>
              <a:effectLst/>
              <a:uLnTx/>
              <a:uFillTx/>
              <a:latin typeface="+mn-lt"/>
              <a:ea typeface="+mn-ea"/>
              <a:cs typeface="+mn-cs"/>
            </a:endParaRPr>
          </a:p>
        </p:txBody>
      </p:sp>
      <p:sp>
        <p:nvSpPr>
          <p:cNvPr id="50183" name="TextBox 17"/>
          <p:cNvSpPr/>
          <p:nvPr/>
        </p:nvSpPr>
        <p:spPr>
          <a:xfrm>
            <a:off x="1101725" y="3527425"/>
            <a:ext cx="1835150" cy="584200"/>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nl-BE" sz="1600">
                <a:latin typeface="Arial" pitchFamily="34" charset="0"/>
                <a:ea typeface="Arial" pitchFamily="34" charset="0"/>
              </a:rPr>
              <a:t>“Identify the low-hanging fruit first!”</a:t>
            </a:r>
            <a:endParaRPr lang="nl-BE" altLang="nl-BE" sz="1600">
              <a:latin typeface="Arial" pitchFamily="34" charset="0"/>
              <a:ea typeface="Arial" pitchFamily="34" charset="0"/>
            </a:endParaRPr>
          </a:p>
        </p:txBody>
      </p:sp>
      <p:sp>
        <p:nvSpPr>
          <p:cNvPr id="50184" name="Cloud 19"/>
          <p:cNvSpPr/>
          <p:nvPr/>
        </p:nvSpPr>
        <p:spPr>
          <a:xfrm>
            <a:off x="3360738" y="2436813"/>
            <a:ext cx="1882775" cy="984250"/>
          </a:xfrm>
          <a:prstGeom prst="cloud">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sz="1800" b="0" i="0" u="none" strike="noStrike" kern="1200" cap="none" spc="0" normalizeH="0" baseline="0" noProof="0">
              <a:ln>
                <a:noFill/>
              </a:ln>
              <a:solidFill>
                <a:schemeClr val="dk1"/>
              </a:solidFill>
              <a:effectLst/>
              <a:uLnTx/>
              <a:uFillTx/>
              <a:latin typeface="+mn-lt"/>
              <a:ea typeface="+mn-ea"/>
              <a:cs typeface="+mn-cs"/>
            </a:endParaRPr>
          </a:p>
        </p:txBody>
      </p:sp>
      <p:sp>
        <p:nvSpPr>
          <p:cNvPr id="50185" name="TextBox 20"/>
          <p:cNvSpPr/>
          <p:nvPr/>
        </p:nvSpPr>
        <p:spPr>
          <a:xfrm>
            <a:off x="3695700" y="2576513"/>
            <a:ext cx="1501775" cy="585787"/>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nl-BE" sz="1600">
                <a:latin typeface="Arial" pitchFamily="34" charset="0"/>
                <a:ea typeface="Arial" pitchFamily="34" charset="0"/>
              </a:rPr>
              <a:t>“Implement guidelines!”</a:t>
            </a:r>
            <a:endParaRPr lang="nl-BE" altLang="nl-BE" sz="1600">
              <a:latin typeface="Arial" pitchFamily="34" charset="0"/>
              <a:ea typeface="Arial" pitchFamily="34" charset="0"/>
            </a:endParaRPr>
          </a:p>
        </p:txBody>
      </p:sp>
      <p:sp>
        <p:nvSpPr>
          <p:cNvPr id="50186" name="TextBox 18"/>
          <p:cNvSpPr txBox="1"/>
          <p:nvPr/>
        </p:nvSpPr>
        <p:spPr>
          <a:xfrm>
            <a:off x="234950" y="1087438"/>
            <a:ext cx="8134350" cy="1201737"/>
          </a:xfrm>
          <a:prstGeom prst="rect">
            <a:avLst/>
          </a:prstGeom>
          <a:noFill/>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nl-BE" sz="2400" b="0" i="0" u="none" strike="noStrike" kern="1200" cap="none" spc="0" normalizeH="0" baseline="0" noProof="0">
                <a:ln>
                  <a:noFill/>
                </a:ln>
                <a:solidFill>
                  <a:srgbClr val="006868"/>
                </a:solidFill>
                <a:effectLst/>
                <a:uLnTx/>
                <a:uFillTx/>
                <a:latin typeface="+mj-lt" pitchFamily="34" charset="0"/>
                <a:ea typeface="+mj-ea"/>
                <a:cs typeface="+mj-cs"/>
              </a:rPr>
              <a:t>“How can these results inform our stewardship activities?”</a:t>
            </a:r>
          </a:p>
          <a:p>
            <a:pPr marL="0" marR="0" lvl="0" indent="0" algn="ctr" defTabSz="457200" rtl="0" eaLnBrk="1" fontAlgn="base" latinLnBrk="0" hangingPunct="1">
              <a:lnSpc>
                <a:spcPct val="100000"/>
              </a:lnSpc>
              <a:spcBef>
                <a:spcPct val="0"/>
              </a:spcBef>
              <a:spcAft>
                <a:spcPct val="0"/>
              </a:spcAft>
              <a:buClrTx/>
              <a:buSzTx/>
              <a:buFontTx/>
              <a:buNone/>
              <a:defRPr/>
            </a:pPr>
            <a:r>
              <a:rPr kumimoji="0" lang="nl-BE" sz="2400" b="0" i="0" u="none" strike="noStrike" kern="1200" cap="none" spc="0" normalizeH="0" baseline="0" noProof="0">
                <a:ln>
                  <a:noFill/>
                </a:ln>
                <a:solidFill>
                  <a:srgbClr val="006868"/>
                </a:solidFill>
                <a:effectLst/>
                <a:uLnTx/>
                <a:uFillTx/>
                <a:latin typeface="+mj-lt" pitchFamily="34" charset="0"/>
                <a:ea typeface="+mj-ea"/>
                <a:cs typeface="+mj-cs"/>
              </a:rPr>
              <a:t>“What’s next?” </a:t>
            </a:r>
          </a:p>
          <a:p>
            <a:pPr marL="0" marR="0" lvl="0" indent="0" algn="ctr" defTabSz="457200" rtl="0" eaLnBrk="1" fontAlgn="base" latinLnBrk="0" hangingPunct="1">
              <a:lnSpc>
                <a:spcPct val="100000"/>
              </a:lnSpc>
              <a:spcBef>
                <a:spcPct val="0"/>
              </a:spcBef>
              <a:spcAft>
                <a:spcPct val="0"/>
              </a:spcAft>
              <a:buClrTx/>
              <a:buSzTx/>
              <a:buFontTx/>
              <a:buNone/>
              <a:defRPr/>
            </a:pPr>
            <a:r>
              <a:rPr kumimoji="0" lang="nl-BE" sz="2400" b="0" i="0" u="none" strike="noStrike" kern="1200" cap="none" spc="0" normalizeH="0" baseline="0" noProof="0">
                <a:ln>
                  <a:noFill/>
                </a:ln>
                <a:solidFill>
                  <a:srgbClr val="006868"/>
                </a:solidFill>
                <a:effectLst/>
                <a:uLnTx/>
                <a:uFillTx/>
                <a:latin typeface="+mj-lt" pitchFamily="34" charset="0"/>
                <a:ea typeface="+mj-ea"/>
                <a:cs typeface="+mj-cs"/>
              </a:rPr>
              <a:t>“Where to start?”</a:t>
            </a:r>
          </a:p>
        </p:txBody>
      </p:sp>
      <p:pic>
        <p:nvPicPr>
          <p:cNvPr id="50187" name="Picture 21" descr="Category:William Thomson, 1st Baron Kelvin - Wikimedia Commons"/>
          <p:cNvPicPr>
            <a:picLocks noChangeAspect="1"/>
          </p:cNvPicPr>
          <p:nvPr/>
        </p:nvPicPr>
        <p:blipFill>
          <a:blip r:embed="rId3"/>
          <a:stretch>
            <a:fillRect/>
          </a:stretch>
        </p:blipFill>
        <p:spPr>
          <a:xfrm>
            <a:off x="5243513" y="3971925"/>
            <a:ext cx="352425" cy="439738"/>
          </a:xfrm>
          <a:prstGeom prst="rect">
            <a:avLst/>
          </a:prstGeom>
          <a:noFill/>
          <a:ln>
            <a:noFill/>
            <a:miter lim="800000"/>
          </a:ln>
        </p:spPr>
      </p:pic>
      <p:sp>
        <p:nvSpPr>
          <p:cNvPr id="50188" name="Cloud 24"/>
          <p:cNvSpPr/>
          <p:nvPr/>
        </p:nvSpPr>
        <p:spPr>
          <a:xfrm>
            <a:off x="517525" y="4870450"/>
            <a:ext cx="2684463" cy="1120775"/>
          </a:xfrm>
          <a:prstGeom prst="cloud">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sz="1800" b="0" i="0" u="none" strike="noStrike" kern="1200" cap="none" spc="0" normalizeH="0" baseline="0" noProof="0">
              <a:ln>
                <a:noFill/>
              </a:ln>
              <a:solidFill>
                <a:schemeClr val="dk1"/>
              </a:solidFill>
              <a:effectLst/>
              <a:uLnTx/>
              <a:uFillTx/>
              <a:latin typeface="+mn-lt"/>
              <a:ea typeface="+mn-ea"/>
              <a:cs typeface="+mn-cs"/>
            </a:endParaRPr>
          </a:p>
        </p:txBody>
      </p:sp>
      <p:sp>
        <p:nvSpPr>
          <p:cNvPr id="50189" name="TextBox 25"/>
          <p:cNvSpPr/>
          <p:nvPr/>
        </p:nvSpPr>
        <p:spPr>
          <a:xfrm>
            <a:off x="871538" y="5106988"/>
            <a:ext cx="2001837" cy="585787"/>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nl-BE" sz="1600">
                <a:latin typeface="Arial" pitchFamily="34" charset="0"/>
                <a:ea typeface="Arial" pitchFamily="34" charset="0"/>
              </a:rPr>
              <a:t>“We need to restrict carbapenem use!”</a:t>
            </a:r>
            <a:endParaRPr lang="nl-BE" altLang="nl-BE" sz="1600">
              <a:latin typeface="Arial" pitchFamily="34" charset="0"/>
              <a:ea typeface="Arial" pitchFamily="34" charset="0"/>
            </a:endParaRPr>
          </a:p>
        </p:txBody>
      </p:sp>
      <p:sp>
        <p:nvSpPr>
          <p:cNvPr id="50190" name="Cloud 13"/>
          <p:cNvSpPr/>
          <p:nvPr/>
        </p:nvSpPr>
        <p:spPr>
          <a:xfrm>
            <a:off x="6027738" y="5305425"/>
            <a:ext cx="1974850" cy="1081088"/>
          </a:xfrm>
          <a:prstGeom prst="cloud">
            <a:avLst/>
          </a:prstGeom>
          <a:ln>
            <a:solidFill>
              <a:schemeClr val="bg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defRPr/>
            </a:pPr>
            <a:endParaRPr kumimoji="0" lang="nl-BE" sz="1800" b="0" i="0" u="none" strike="noStrike" kern="1200" cap="none" spc="0" normalizeH="0" baseline="0" noProof="0">
              <a:ln>
                <a:noFill/>
              </a:ln>
              <a:solidFill>
                <a:schemeClr val="dk1"/>
              </a:solidFill>
              <a:effectLst/>
              <a:uLnTx/>
              <a:uFillTx/>
              <a:latin typeface="+mn-lt"/>
              <a:ea typeface="+mn-ea"/>
              <a:cs typeface="+mn-cs"/>
            </a:endParaRPr>
          </a:p>
        </p:txBody>
      </p:sp>
      <p:sp>
        <p:nvSpPr>
          <p:cNvPr id="50191" name="TextBox 17"/>
          <p:cNvSpPr/>
          <p:nvPr/>
        </p:nvSpPr>
        <p:spPr>
          <a:xfrm>
            <a:off x="6318250" y="5553075"/>
            <a:ext cx="1619250" cy="585788"/>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eaLnBrk="1" hangingPunct="1">
              <a:spcBef>
                <a:spcPct val="0"/>
              </a:spcBef>
              <a:buFontTx/>
              <a:buNone/>
            </a:pPr>
            <a:r>
              <a:rPr lang="nl-BE" altLang="nl-BE" sz="1600">
                <a:latin typeface="Arial" pitchFamily="34" charset="0"/>
                <a:ea typeface="Arial" pitchFamily="34" charset="0"/>
              </a:rPr>
              <a:t>“Repeat the Global-PPS”</a:t>
            </a:r>
            <a:endParaRPr lang="nl-BE" altLang="nl-BE" sz="1600">
              <a:latin typeface="Arial" pitchFamily="34" charset="0"/>
              <a:ea typeface="Arial" pitchFamily="34" charset="0"/>
            </a:endParaRPr>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pic>
        <p:nvPicPr>
          <p:cNvPr id="51202" name="Picture 2"/>
          <p:cNvPicPr>
            <a:picLocks noChangeAspect="1"/>
          </p:cNvPicPr>
          <p:nvPr/>
        </p:nvPicPr>
        <p:blipFill>
          <a:blip r:embed="rId3"/>
          <a:stretch>
            <a:fillRect/>
          </a:stretch>
        </p:blipFill>
        <p:spPr>
          <a:xfrm>
            <a:off x="-52387" y="2352675"/>
            <a:ext cx="4514850" cy="4516438"/>
          </a:xfrm>
          <a:prstGeom prst="rect">
            <a:avLst/>
          </a:prstGeom>
          <a:noFill/>
          <a:ln>
            <a:noFill/>
            <a:miter lim="800000"/>
          </a:ln>
        </p:spPr>
      </p:pic>
      <p:pic>
        <p:nvPicPr>
          <p:cNvPr id="51203" name="Picture 3"/>
          <p:cNvPicPr>
            <a:picLocks noChangeAspect="1"/>
          </p:cNvPicPr>
          <p:nvPr/>
        </p:nvPicPr>
        <p:blipFill>
          <a:blip r:embed="rId4"/>
          <a:stretch>
            <a:fillRect/>
          </a:stretch>
        </p:blipFill>
        <p:spPr>
          <a:xfrm>
            <a:off x="4927600" y="85725"/>
            <a:ext cx="4148138" cy="3962400"/>
          </a:xfrm>
          <a:prstGeom prst="rect">
            <a:avLst/>
          </a:prstGeom>
          <a:noFill/>
          <a:ln>
            <a:noFill/>
            <a:miter lim="800000"/>
          </a:ln>
        </p:spPr>
      </p:pic>
      <p:sp>
        <p:nvSpPr>
          <p:cNvPr id="51204" name="Content Placeholder 2"/>
          <p:cNvSpPr/>
          <p:nvPr/>
        </p:nvSpPr>
        <p:spPr>
          <a:xfrm>
            <a:off x="0" y="498475"/>
            <a:ext cx="4903788" cy="1568450"/>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nl-BE" altLang="nl-BE" b="1">
                <a:solidFill>
                  <a:srgbClr val="215968"/>
                </a:solidFill>
                <a:ea typeface="Arial" pitchFamily="34" charset="0"/>
              </a:rPr>
              <a:t>Contact </a:t>
            </a:r>
            <a:endParaRPr lang="nl-BE" altLang="nl-BE" b="1">
              <a:solidFill>
                <a:srgbClr val="215968"/>
              </a:solidFill>
              <a:ea typeface="Arial" pitchFamily="34" charset="0"/>
            </a:endParaRPr>
          </a:p>
          <a:p>
            <a:pPr marL="0" lvl="0" indent="0" algn="ctr">
              <a:buNone/>
            </a:pPr>
            <a:r>
              <a:rPr lang="nl-BE" altLang="nl-BE">
                <a:ea typeface="Arial" pitchFamily="34" charset="0"/>
                <a:hlinkClick r:id="rId5"/>
              </a:rPr>
              <a:t>global-PPS@uantwerpen.be</a:t>
            </a:r>
            <a:endParaRPr lang="nl-BE" altLang="nl-BE">
              <a:ea typeface="Arial" pitchFamily="34" charset="0"/>
            </a:endParaRPr>
          </a:p>
          <a:p>
            <a:pPr marL="0" lvl="0" indent="0" algn="ctr">
              <a:buNone/>
            </a:pPr>
            <a:endParaRPr lang="en-GB" altLang="nl-BE">
              <a:solidFill>
                <a:srgbClr val="215968"/>
              </a:solidFill>
              <a:ea typeface="Arial" pitchFamily="34" charset="0"/>
            </a:endParaRPr>
          </a:p>
          <a:p>
            <a:pPr marL="0" lvl="0" indent="0">
              <a:buNone/>
            </a:pPr>
            <a:endParaRPr lang="en-GB" altLang="nl-BE" sz="2400">
              <a:solidFill>
                <a:srgbClr val="215968"/>
              </a:solidFill>
              <a:ea typeface="Arial" pitchFamily="34" charset="0"/>
            </a:endParaRPr>
          </a:p>
          <a:p>
            <a:pPr marL="0" lvl="0" indent="0">
              <a:buNone/>
            </a:pPr>
            <a:endParaRPr lang="nl-BE" altLang="nl-BE">
              <a:solidFill>
                <a:srgbClr val="215968"/>
              </a:solidFill>
              <a:ea typeface="Arial" pitchFamily="34" charset="0"/>
            </a:endParaRPr>
          </a:p>
        </p:txBody>
      </p:sp>
      <p:sp>
        <p:nvSpPr>
          <p:cNvPr id="51205" name="TextBox 1"/>
          <p:cNvSpPr/>
          <p:nvPr/>
        </p:nvSpPr>
        <p:spPr>
          <a:xfrm>
            <a:off x="4019550" y="4352925"/>
            <a:ext cx="4976813" cy="1108075"/>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eaLnBrk="1" hangingPunct="1">
              <a:spcBef>
                <a:spcPct val="0"/>
              </a:spcBef>
              <a:buNone/>
            </a:pPr>
            <a:endParaRPr lang="nl-BE" altLang="nl-BE" sz="1400" b="1">
              <a:solidFill>
                <a:srgbClr val="215968"/>
              </a:solidFill>
              <a:ea typeface="Arial" pitchFamily="34" charset="0"/>
            </a:endParaRPr>
          </a:p>
          <a:p>
            <a:pPr marL="0" lvl="0" indent="0" algn="ctr" eaLnBrk="1" hangingPunct="1">
              <a:spcBef>
                <a:spcPct val="0"/>
              </a:spcBef>
              <a:buNone/>
            </a:pPr>
            <a:r>
              <a:rPr lang="nl-BE" altLang="nl-BE" b="1">
                <a:solidFill>
                  <a:srgbClr val="215968"/>
                </a:solidFill>
                <a:latin typeface="Arial" pitchFamily="34" charset="0"/>
                <a:ea typeface="Arial" pitchFamily="34" charset="0"/>
              </a:rPr>
              <a:t>URL</a:t>
            </a:r>
            <a:r>
              <a:rPr lang="nl-BE" altLang="nl-BE">
                <a:latin typeface="Arial" pitchFamily="34" charset="0"/>
                <a:ea typeface="Arial" pitchFamily="34" charset="0"/>
              </a:rPr>
              <a:t>: </a:t>
            </a:r>
            <a:r>
              <a:rPr lang="nl-BE" altLang="nl-BE">
                <a:latin typeface="Arial" pitchFamily="34" charset="0"/>
                <a:ea typeface="Arial" pitchFamily="34" charset="0"/>
                <a:hlinkClick r:id="rId6"/>
              </a:rPr>
              <a:t>www.global-pps.com</a:t>
            </a:r>
            <a:endParaRPr lang="nl-BE" altLang="nl-BE">
              <a:latin typeface="Arial" pitchFamily="34" charset="0"/>
              <a:ea typeface="Arial" pitchFamily="34" charset="0"/>
            </a:endParaRPr>
          </a:p>
          <a:p>
            <a:pPr marL="0" lvl="0" indent="0" algn="ctr" eaLnBrk="1" hangingPunct="1">
              <a:spcBef>
                <a:spcPct val="0"/>
              </a:spcBef>
              <a:buNone/>
            </a:pPr>
            <a:endParaRPr lang="nl-BE" altLang="nl-BE" sz="2000">
              <a:latin typeface="Arial" pitchFamily="34" charset="0"/>
              <a:ea typeface="Arial" pitchFamily="34" charset="0"/>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9218" name="TextBox 4"/>
          <p:cNvSpPr>
            <a:spLocks noGrp="1"/>
          </p:cNvSpPr>
          <p:nvPr>
            <p:ph type="title"/>
          </p:nvPr>
        </p:nvSpPr>
        <p:spPr>
          <a:xfrm>
            <a:off x="339725" y="295275"/>
            <a:ext cx="7967663" cy="708025"/>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US" altLang="nl-BE" sz="3600" b="1">
                <a:solidFill>
                  <a:srgbClr val="00AAAB"/>
                </a:solidFill>
              </a:rPr>
              <a:t>Organization at hospital level</a:t>
            </a:r>
            <a:endParaRPr lang="en-US" altLang="nl-BE" sz="3600" b="1">
              <a:solidFill>
                <a:srgbClr val="00AAAB"/>
              </a:solidFill>
            </a:endParaRPr>
          </a:p>
        </p:txBody>
      </p:sp>
      <p:sp>
        <p:nvSpPr>
          <p:cNvPr id="9219" name="Content Placeholder 2"/>
          <p:cNvSpPr>
            <a:spLocks noGrp="1"/>
          </p:cNvSpPr>
          <p:nvPr>
            <p:ph sz="quarter" idx="1"/>
          </p:nvPr>
        </p:nvSpPr>
        <p:spPr>
          <a:xfrm>
            <a:off x="457200" y="1422400"/>
            <a:ext cx="8229600" cy="4933950"/>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5pPr>
          </a:lstStyle>
          <a:p>
            <a:pPr lvl="0">
              <a:buClr>
                <a:srgbClr val="002060"/>
              </a:buClr>
              <a:buFont typeface="Wingdings" pitchFamily="2" charset="2"/>
              <a:buChar char="§"/>
            </a:pPr>
            <a:r>
              <a:rPr lang="en-US" altLang="en-US" b="1">
                <a:solidFill>
                  <a:srgbClr val="002060"/>
                </a:solidFill>
              </a:rPr>
              <a:t>Creation of multidisciplinary team</a:t>
            </a:r>
            <a:endParaRPr lang="en-US" altLang="en-US" b="1">
              <a:solidFill>
                <a:srgbClr val="002060"/>
              </a:solidFill>
            </a:endParaRPr>
          </a:p>
          <a:p>
            <a:pPr lvl="0">
              <a:buClr>
                <a:srgbClr val="002060"/>
              </a:buClr>
              <a:buFont typeface="Wingdings" pitchFamily="2" charset="2"/>
              <a:buChar char="§"/>
            </a:pPr>
            <a:r>
              <a:rPr lang="en-US" altLang="en-US" b="1">
                <a:solidFill>
                  <a:srgbClr val="002060"/>
                </a:solidFill>
              </a:rPr>
              <a:t>Allocation of local Global-PPS administrator</a:t>
            </a:r>
            <a:endParaRPr lang="en-US" altLang="en-US" b="1">
              <a:solidFill>
                <a:srgbClr val="002060"/>
              </a:solidFill>
            </a:endParaRPr>
          </a:p>
          <a:p>
            <a:pPr lvl="0">
              <a:buClr>
                <a:srgbClr val="002060"/>
              </a:buClr>
              <a:buFont typeface="Wingdings" pitchFamily="2" charset="2"/>
              <a:buChar char="§"/>
            </a:pPr>
            <a:r>
              <a:rPr lang="en-US" altLang="en-US" b="1">
                <a:solidFill>
                  <a:srgbClr val="002060"/>
                </a:solidFill>
              </a:rPr>
              <a:t>Ethics approval</a:t>
            </a:r>
            <a:endParaRPr lang="en-US" altLang="en-US" b="1">
              <a:solidFill>
                <a:srgbClr val="002060"/>
              </a:solidFill>
            </a:endParaRPr>
          </a:p>
          <a:p>
            <a:pPr lvl="0">
              <a:buClr>
                <a:srgbClr val="002060"/>
              </a:buClr>
              <a:buFont typeface="Wingdings" pitchFamily="2" charset="2"/>
              <a:buChar char="§"/>
            </a:pPr>
            <a:r>
              <a:rPr lang="en-US" altLang="en-US" b="1">
                <a:solidFill>
                  <a:srgbClr val="002060"/>
                </a:solidFill>
              </a:rPr>
              <a:t>Guarantee of data privacy</a:t>
            </a:r>
            <a:endParaRPr lang="en-US" altLang="en-US" b="1">
              <a:solidFill>
                <a:srgbClr val="002060"/>
              </a:solidFill>
            </a:endParaRPr>
          </a:p>
          <a:p>
            <a:pPr lvl="1">
              <a:spcBef>
                <a:spcPct val="0"/>
              </a:spcBef>
              <a:spcAft>
                <a:spcPts val="600"/>
              </a:spcAft>
              <a:buChar char="•"/>
            </a:pPr>
            <a:r>
              <a:rPr lang="en-US" altLang="en-US" sz="2400" b="1">
                <a:solidFill>
                  <a:srgbClr val="002060"/>
                </a:solidFill>
              </a:rPr>
              <a:t>Hospital names will never be revealed in any report or publication</a:t>
            </a:r>
            <a:endParaRPr lang="en-US" altLang="en-US" sz="2400" b="1">
              <a:solidFill>
                <a:srgbClr val="002060"/>
              </a:solidFill>
            </a:endParaRPr>
          </a:p>
          <a:p>
            <a:pPr lvl="1">
              <a:spcBef>
                <a:spcPct val="0"/>
              </a:spcBef>
              <a:spcAft>
                <a:spcPts val="600"/>
              </a:spcAft>
              <a:buChar char="•"/>
            </a:pPr>
            <a:r>
              <a:rPr lang="en-US" altLang="en-US" sz="2400" b="1">
                <a:solidFill>
                  <a:srgbClr val="002060"/>
                </a:solidFill>
              </a:rPr>
              <a:t>Complete anonymous patient data-entry </a:t>
            </a:r>
            <a:endParaRPr lang="en-US" altLang="en-US" sz="2400" b="1">
              <a:solidFill>
                <a:srgbClr val="002060"/>
              </a:solidFill>
            </a:endParaRPr>
          </a:p>
          <a:p>
            <a:pPr lvl="0">
              <a:buClr>
                <a:srgbClr val="002060"/>
              </a:buClr>
              <a:buFont typeface="Wingdings" pitchFamily="2" charset="2"/>
              <a:buChar char="§"/>
            </a:pPr>
            <a:r>
              <a:rPr lang="en-US" altLang="en-US" b="1">
                <a:solidFill>
                  <a:srgbClr val="002060"/>
                </a:solidFill>
              </a:rPr>
              <a:t>Data are property of the respective hospital</a:t>
            </a:r>
            <a:endParaRPr lang="en-US" altLang="en-US" b="1">
              <a:solidFill>
                <a:srgbClr val="002060"/>
              </a:solidFill>
            </a:endParaRPr>
          </a:p>
          <a:p>
            <a:pPr lvl="0">
              <a:buClr>
                <a:srgbClr val="002060"/>
              </a:buClr>
              <a:buFont typeface="Wingdings" pitchFamily="2" charset="2"/>
              <a:buChar char="§"/>
            </a:pPr>
            <a:r>
              <a:rPr lang="en-US" altLang="en-US" b="1">
                <a:solidFill>
                  <a:srgbClr val="002060"/>
                </a:solidFill>
              </a:rPr>
              <a:t>Data privacy excerpt and publication policy are available</a:t>
            </a:r>
            <a:endParaRPr lang="en-US" altLang="en-US">
              <a:solidFill>
                <a:srgbClr val="215968"/>
              </a:solidFill>
            </a:endParaRPr>
          </a:p>
        </p:txBody>
      </p:sp>
      <p:sp>
        <p:nvSpPr>
          <p:cNvPr id="9220" name="Slide Number Placeholder 3"/>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5F55D2CC-6956-4AEF-952E-2975740FBA1C}" type="slidenum">
              <a:rPr lang="en-US" altLang="en-US" sz="1200">
                <a:solidFill>
                  <a:srgbClr val="898989"/>
                </a:solidFill>
                <a:ea typeface="Arial" pitchFamily="34" charset="0"/>
              </a:rPr>
              <a:t>5</a:t>
            </a:fld>
            <a:endParaRPr lang="en-US" altLang="en-US" sz="1200">
              <a:solidFill>
                <a:srgbClr val="898989"/>
              </a:solidFill>
              <a:ea typeface="Arial" pitchFamily="34" charset="0"/>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0242" name="Title 1"/>
          <p:cNvSpPr>
            <a:spLocks noGrp="1"/>
          </p:cNvSpPr>
          <p:nvPr>
            <p:ph type="title"/>
          </p:nvPr>
        </p:nvSpPr>
        <p:spPr>
          <a:xfrm>
            <a:off x="457200" y="274638"/>
            <a:ext cx="8229600" cy="1143000"/>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nl-BE" altLang="fr-FR" b="1">
                <a:solidFill>
                  <a:srgbClr val="009F91"/>
                </a:solidFill>
              </a:rPr>
              <a:t>Time Frame 2020</a:t>
            </a:r>
            <a:endParaRPr lang="fr-BE" altLang="fr-FR" b="1">
              <a:solidFill>
                <a:srgbClr val="009F91"/>
              </a:solidFill>
            </a:endParaRPr>
          </a:p>
        </p:txBody>
      </p:sp>
      <p:sp>
        <p:nvSpPr>
          <p:cNvPr id="10243" name="Content Placeholder 5"/>
          <p:cNvSpPr>
            <a:spLocks noGrp="1"/>
          </p:cNvSpPr>
          <p:nvPr>
            <p:ph idx="1"/>
          </p:nvPr>
        </p:nvSpPr>
        <p:spPr>
          <a:xfrm>
            <a:off x="457200" y="1417638"/>
            <a:ext cx="8229600" cy="4525962"/>
          </a:xfr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rPr lang="nl-BE" altLang="fr-FR" sz="2800"/>
              <a:t>Data collection on the wards – three survey periods are available : </a:t>
            </a:r>
            <a:endParaRPr lang="nl-BE" altLang="fr-FR" sz="2800"/>
          </a:p>
          <a:p>
            <a:pPr lvl="1"/>
            <a:r>
              <a:rPr lang="nl-BE" altLang="fr-FR" sz="2400"/>
              <a:t>January-April 2020</a:t>
            </a:r>
            <a:endParaRPr lang="nl-BE" altLang="fr-FR" sz="2400"/>
          </a:p>
          <a:p>
            <a:pPr lvl="1"/>
            <a:r>
              <a:rPr lang="nl-BE" altLang="fr-FR" sz="2400"/>
              <a:t>May-August 2020</a:t>
            </a:r>
            <a:endParaRPr lang="nl-BE" altLang="fr-FR" sz="2400"/>
          </a:p>
          <a:p>
            <a:pPr lvl="1"/>
            <a:r>
              <a:rPr lang="nl-BE" altLang="fr-FR" sz="2400"/>
              <a:t>September-December 2020</a:t>
            </a:r>
            <a:endParaRPr lang="nl-BE" altLang="fr-FR" sz="2400"/>
          </a:p>
          <a:p>
            <a:pPr lvl="0"/>
            <a:r>
              <a:rPr lang="nl-BE" altLang="fr-FR" sz="2800"/>
              <a:t>Data entry on the Global-PPS tool is possible up to at least two months after the last month of a survey period</a:t>
            </a:r>
            <a:endParaRPr lang="fr-BE" altLang="fr-FR" sz="2800"/>
          </a:p>
        </p:txBody>
      </p:sp>
      <p:sp>
        <p:nvSpPr>
          <p:cNvPr id="10244" name="Slide Number Placeholder 4"/>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E3720FA1-E514-426A-924E-5A38C4AFDC53}" type="slidenum">
              <a:rPr lang="en-US" altLang="nl-BE" sz="1200">
                <a:solidFill>
                  <a:srgbClr val="898989"/>
                </a:solidFill>
                <a:ea typeface="Arial" pitchFamily="34" charset="0"/>
              </a:rPr>
              <a:t>6</a:t>
            </a:fld>
            <a:endParaRPr lang="en-US" altLang="nl-BE" sz="1200">
              <a:solidFill>
                <a:srgbClr val="898989"/>
              </a:solidFill>
              <a:ea typeface="Arial" pitchFamily="34" charset="0"/>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1266" name="TextBox 4"/>
          <p:cNvSpPr>
            <a:spLocks noGrp="1"/>
          </p:cNvSpPr>
          <p:nvPr>
            <p:ph type="title"/>
          </p:nvPr>
        </p:nvSpPr>
        <p:spPr>
          <a:xfrm>
            <a:off x="407988" y="311150"/>
            <a:ext cx="8229600" cy="1212850"/>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en-US" altLang="nl-BE" sz="3600" b="1">
                <a:solidFill>
                  <a:srgbClr val="00AAAB"/>
                </a:solidFill>
              </a:rPr>
              <a:t>Global-PPS data collection, entry and management</a:t>
            </a:r>
            <a:endParaRPr lang="en-US" altLang="nl-BE" sz="3600" b="1">
              <a:solidFill>
                <a:srgbClr val="00AAAB"/>
              </a:solidFill>
            </a:endParaRPr>
          </a:p>
        </p:txBody>
      </p:sp>
      <p:sp>
        <p:nvSpPr>
          <p:cNvPr id="11267" name="Content Placeholder 2"/>
          <p:cNvSpPr>
            <a:spLocks noGrp="1"/>
          </p:cNvSpPr>
          <p:nvPr>
            <p:ph sz="quarter" idx="1"/>
          </p:nvPr>
        </p:nvSpPr>
        <p:spPr>
          <a:xfrm>
            <a:off x="407988" y="1814513"/>
            <a:ext cx="8278812" cy="4541837"/>
          </a:xfrm>
          <a:prstGeom prst="rect">
            <a:avLst/>
          </a:prstGeom>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600" b="0" i="0" u="none" baseline="0">
                <a:solidFill>
                  <a:schemeClr val="tx1"/>
                </a:solidFill>
                <a:effectLst/>
                <a:latin typeface="Calibri" pitchFamily="34" charset="0"/>
              </a:defRPr>
            </a:lvl5pPr>
          </a:lstStyle>
          <a:p>
            <a:pPr marL="457200" marR="0" lvl="0" indent="-457200">
              <a:buClr>
                <a:srgbClr val="002060"/>
              </a:buClr>
              <a:buFont typeface="Calibri" pitchFamily="34" charset="0"/>
              <a:buAutoNum type="arabicPeriod"/>
            </a:pPr>
            <a:r>
              <a:rPr lang="nl-BE" altLang="fr-FR" b="1">
                <a:solidFill>
                  <a:srgbClr val="215968"/>
                </a:solidFill>
              </a:rPr>
              <a:t>Data </a:t>
            </a:r>
            <a:r>
              <a:rPr lang="en-GB" altLang="fr-FR" b="1">
                <a:solidFill>
                  <a:srgbClr val="215968"/>
                </a:solidFill>
              </a:rPr>
              <a:t>collection</a:t>
            </a:r>
            <a:r>
              <a:rPr lang="nl-BE" altLang="fr-FR" b="1">
                <a:solidFill>
                  <a:srgbClr val="215968"/>
                </a:solidFill>
              </a:rPr>
              <a:t> on paper forms : </a:t>
            </a:r>
            <a:endParaRPr lang="nl-BE" altLang="fr-FR" b="1">
              <a:solidFill>
                <a:srgbClr val="215968"/>
              </a:solidFill>
            </a:endParaRPr>
          </a:p>
          <a:p>
            <a:pPr marL="742950" marR="0" lvl="1" indent="-285750">
              <a:spcBef>
                <a:spcPts val="600"/>
              </a:spcBef>
              <a:spcAft>
                <a:spcPts val="600"/>
              </a:spcAft>
              <a:buClr>
                <a:srgbClr val="002060"/>
              </a:buClr>
            </a:pPr>
            <a:r>
              <a:rPr lang="nl-BE" altLang="fr-FR" b="1">
                <a:solidFill>
                  <a:srgbClr val="215968"/>
                </a:solidFill>
              </a:rPr>
              <a:t>Department (Ward) form (denominator data)</a:t>
            </a:r>
            <a:endParaRPr lang="nl-BE" altLang="fr-FR" b="1">
              <a:solidFill>
                <a:srgbClr val="215968"/>
              </a:solidFill>
            </a:endParaRPr>
          </a:p>
          <a:p>
            <a:pPr marL="742950" marR="0" lvl="1" indent="-285750">
              <a:spcBef>
                <a:spcPct val="0"/>
              </a:spcBef>
              <a:spcAft>
                <a:spcPts val="600"/>
              </a:spcAft>
              <a:buClr>
                <a:srgbClr val="002060"/>
              </a:buClr>
            </a:pPr>
            <a:r>
              <a:rPr lang="nl-BE" altLang="fr-FR" b="1">
                <a:solidFill>
                  <a:srgbClr val="215968"/>
                </a:solidFill>
              </a:rPr>
              <a:t>Patient form (numerator data)</a:t>
            </a:r>
            <a:endParaRPr lang="nl-BE" altLang="fr-FR" b="1">
              <a:solidFill>
                <a:srgbClr val="215968"/>
              </a:solidFill>
            </a:endParaRPr>
          </a:p>
          <a:p>
            <a:pPr marL="742950" marR="0" lvl="1" indent="-285750">
              <a:spcBef>
                <a:spcPct val="0"/>
              </a:spcBef>
              <a:spcAft>
                <a:spcPts val="600"/>
              </a:spcAft>
              <a:buClr>
                <a:srgbClr val="002060"/>
              </a:buClr>
            </a:pPr>
            <a:r>
              <a:rPr lang="nl-BE" altLang="fr-FR" b="1">
                <a:solidFill>
                  <a:srgbClr val="215968"/>
                </a:solidFill>
              </a:rPr>
              <a:t>HAI-Patient form – Optional HAI module (numerator data)</a:t>
            </a:r>
            <a:endParaRPr lang="nl-BE" altLang="fr-FR" b="1">
              <a:solidFill>
                <a:srgbClr val="215968"/>
              </a:solidFill>
            </a:endParaRPr>
          </a:p>
          <a:p>
            <a:pPr marL="457200" marR="0" lvl="0" indent="-457200">
              <a:buClr>
                <a:srgbClr val="002060"/>
              </a:buClr>
              <a:buFont typeface="Calibri" pitchFamily="34" charset="0"/>
              <a:buAutoNum type="arabicPeriod"/>
            </a:pPr>
            <a:r>
              <a:rPr lang="nl-BE" altLang="fr-FR" b="1">
                <a:solidFill>
                  <a:srgbClr val="D9D9D9"/>
                </a:solidFill>
              </a:rPr>
              <a:t>Web-based data entry, </a:t>
            </a:r>
            <a:r>
              <a:rPr lang="en-US" altLang="fr-FR" b="1">
                <a:solidFill>
                  <a:srgbClr val="D9D9D9"/>
                </a:solidFill>
              </a:rPr>
              <a:t>verification, validation and reporting</a:t>
            </a:r>
            <a:r>
              <a:rPr lang="nl-BE" altLang="fr-FR" b="1">
                <a:solidFill>
                  <a:srgbClr val="D9D9D9"/>
                </a:solidFill>
              </a:rPr>
              <a:t> with the help of the Global-PPS program</a:t>
            </a:r>
            <a:r>
              <a:rPr lang="en-US" altLang="fr-FR" b="1">
                <a:solidFill>
                  <a:srgbClr val="D9D9D9"/>
                </a:solidFill>
              </a:rPr>
              <a:t>.</a:t>
            </a:r>
            <a:endParaRPr lang="en-US" altLang="fr-FR" b="1">
              <a:solidFill>
                <a:srgbClr val="D9D9D9"/>
              </a:solidFill>
            </a:endParaRPr>
          </a:p>
          <a:p>
            <a:pPr marL="342900" marR="0" lvl="0" indent="-342900" algn="ctr">
              <a:buNone/>
            </a:pPr>
            <a:r>
              <a:rPr lang="en-GB" altLang="fr-FR">
                <a:solidFill>
                  <a:srgbClr val="D9D9D9"/>
                </a:solidFill>
              </a:rPr>
              <a:t>URL: </a:t>
            </a:r>
            <a:endParaRPr lang="en-GB" altLang="fr-FR">
              <a:solidFill>
                <a:srgbClr val="D9D9D9"/>
              </a:solidFill>
            </a:endParaRPr>
          </a:p>
          <a:p>
            <a:pPr marL="342900" marR="0" lvl="0" indent="-342900" algn="ctr">
              <a:buNone/>
            </a:pPr>
            <a:r>
              <a:rPr lang="nl-BE" altLang="fr-FR">
                <a:solidFill>
                  <a:srgbClr val="D9D9D9"/>
                </a:solidFill>
                <a:hlinkClick r:id="rId3"/>
              </a:rPr>
              <a:t>https://app.globalpps.uantwerpen.be/globalpps_webpps/</a:t>
            </a:r>
            <a:endParaRPr lang="nl-BE" altLang="fr-FR">
              <a:solidFill>
                <a:srgbClr val="D9D9D9"/>
              </a:solidFill>
            </a:endParaRPr>
          </a:p>
          <a:p>
            <a:pPr marL="342900" marR="0" lvl="0" indent="-342900" algn="ctr">
              <a:buNone/>
            </a:pPr>
            <a:endParaRPr lang="nl-BE" altLang="fr-FR">
              <a:solidFill>
                <a:srgbClr val="D9D9D9"/>
              </a:solidFill>
            </a:endParaRPr>
          </a:p>
          <a:p>
            <a:pPr marL="342900" marR="0" lvl="0" indent="-342900" algn="ctr">
              <a:buNone/>
            </a:pPr>
            <a:r>
              <a:rPr lang="nl-BE" altLang="fr-FR">
                <a:solidFill>
                  <a:srgbClr val="D9D9D9"/>
                </a:solidFill>
              </a:rPr>
              <a:t>SEE IT manual available at </a:t>
            </a:r>
            <a:r>
              <a:rPr lang="fr-BE" altLang="en-US" sz="2000">
                <a:solidFill>
                  <a:srgbClr val="D9D9D9"/>
                </a:solidFill>
                <a:hlinkClick r:id="rId4"/>
              </a:rPr>
              <a:t>www.global-pps.com/documents</a:t>
            </a:r>
            <a:r>
              <a:rPr lang="fr-BE" altLang="en-US" sz="2000">
                <a:solidFill>
                  <a:srgbClr val="D9D9D9"/>
                </a:solidFill>
                <a:hlinkClick r:id="rId4"/>
              </a:rPr>
              <a:t>/</a:t>
            </a:r>
            <a:endParaRPr lang="en-US" altLang="fr-FR" sz="2000">
              <a:solidFill>
                <a:srgbClr val="D9D9D9"/>
              </a:solidFill>
            </a:endParaRPr>
          </a:p>
        </p:txBody>
      </p:sp>
      <p:sp>
        <p:nvSpPr>
          <p:cNvPr id="11268" name="Slide Number Placeholder 6"/>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422596A1-D0E1-40F8-B7F8-EA5B712A943A}" type="slidenum">
              <a:rPr lang="en-US" altLang="en-US" sz="1200">
                <a:solidFill>
                  <a:srgbClr val="898989"/>
                </a:solidFill>
                <a:ea typeface="Arial" pitchFamily="34" charset="0"/>
              </a:rPr>
              <a:t>7</a:t>
            </a:fld>
            <a:endParaRPr lang="en-US" altLang="en-US" sz="1200">
              <a:solidFill>
                <a:srgbClr val="898989"/>
              </a:solidFill>
              <a:ea typeface="Arial" pitchFamily="34" charset="0"/>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2290" name="TextBox 4"/>
          <p:cNvSpPr>
            <a:spLocks noGrp="1"/>
          </p:cNvSpPr>
          <p:nvPr>
            <p:ph type="title"/>
          </p:nvPr>
        </p:nvSpPr>
        <p:spPr>
          <a:xfrm>
            <a:off x="407988" y="311150"/>
            <a:ext cx="7761287" cy="898525"/>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r>
              <a:rPr lang="nl-BE" altLang="fr-FR" sz="3600" b="1">
                <a:solidFill>
                  <a:srgbClr val="009F91"/>
                </a:solidFill>
              </a:rPr>
              <a:t>Data </a:t>
            </a:r>
            <a:r>
              <a:rPr lang="en-GB" altLang="fr-FR" sz="3600" b="1">
                <a:solidFill>
                  <a:srgbClr val="009F91"/>
                </a:solidFill>
              </a:rPr>
              <a:t>collection</a:t>
            </a:r>
            <a:r>
              <a:rPr lang="nl-BE" altLang="fr-FR" sz="3600" b="1">
                <a:solidFill>
                  <a:srgbClr val="009F91"/>
                </a:solidFill>
              </a:rPr>
              <a:t> on paper forms</a:t>
            </a:r>
            <a:endParaRPr lang="nl-BE" altLang="fr-FR" sz="3600" b="1">
              <a:solidFill>
                <a:srgbClr val="009F91"/>
              </a:solidFill>
            </a:endParaRPr>
          </a:p>
        </p:txBody>
      </p:sp>
      <p:sp>
        <p:nvSpPr>
          <p:cNvPr id="12291" name="Content Placeholder 2"/>
          <p:cNvSpPr>
            <a:spLocks noGrp="1"/>
          </p:cNvSpPr>
          <p:nvPr>
            <p:ph sz="quarter" idx="1"/>
          </p:nvPr>
        </p:nvSpPr>
        <p:spPr>
          <a:xfrm>
            <a:off x="407988" y="1520825"/>
            <a:ext cx="8574087" cy="4065588"/>
          </a:xfrm>
          <a:prstGeom prst="rect">
            <a:avLst/>
          </a:prstGeom>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ct val="0"/>
              </a:spcBef>
              <a:spcAft>
                <a:spcPts val="600"/>
              </a:spcAft>
              <a:buClr>
                <a:srgbClr val="002060"/>
              </a:buClr>
              <a:buSzTx/>
              <a:buFont typeface="Wingdings" pitchFamily="2" charset="2"/>
              <a:buChar char="Ø"/>
              <a:defRPr/>
            </a:pPr>
            <a:r>
              <a:rPr kumimoji="0" lang="nl-BE" altLang="fr-FR" sz="2800" b="1" i="0" u="none" strike="noStrike" kern="1200" cap="none" spc="0" normalizeH="0" baseline="0" noProof="0" smtClean="0">
                <a:ln>
                  <a:noFill/>
                </a:ln>
                <a:solidFill>
                  <a:srgbClr val="009F91"/>
                </a:solidFill>
                <a:effectLst/>
                <a:uLnTx/>
                <a:uFillTx/>
                <a:latin typeface="+mn-lt" pitchFamily="34" charset="0"/>
                <a:ea typeface="+mn-ea"/>
                <a:cs typeface="+mn-cs"/>
              </a:rPr>
              <a:t>Department (Ward) form </a:t>
            </a:r>
            <a:r>
              <a:rPr kumimoji="0" lang="nl-BE" altLang="fr-FR" sz="2800" b="1" i="0" u="none" strike="noStrike" kern="1200" cap="none" spc="0" normalizeH="0" baseline="0" noProof="0" smtClean="0">
                <a:ln>
                  <a:noFill/>
                </a:ln>
                <a:solidFill>
                  <a:srgbClr val="002060"/>
                </a:solidFill>
                <a:effectLst/>
                <a:uLnTx/>
                <a:uFillTx/>
                <a:latin typeface="+mn-lt" pitchFamily="34" charset="0"/>
                <a:ea typeface="+mn-ea"/>
                <a:cs typeface="+mn-cs"/>
              </a:rPr>
              <a:t>(</a:t>
            </a:r>
            <a:r>
              <a:rPr kumimoji="0" lang="nl-BE" altLang="fr-FR" sz="2800" b="1" i="1" u="none" strike="noStrike" kern="1200" cap="none" spc="0" normalizeH="0" baseline="0" noProof="0" smtClean="0">
                <a:ln>
                  <a:noFill/>
                </a:ln>
                <a:solidFill>
                  <a:srgbClr val="002060"/>
                </a:solidFill>
                <a:effectLst/>
                <a:uLnTx/>
                <a:uFillTx/>
                <a:latin typeface="+mn-lt" pitchFamily="34" charset="0"/>
                <a:ea typeface="+mn-ea"/>
                <a:cs typeface="+mn-cs"/>
              </a:rPr>
              <a:t>denominator data</a:t>
            </a:r>
            <a:r>
              <a:rPr kumimoji="0" lang="nl-BE" altLang="fr-FR" sz="2800" b="1" i="0" u="none" strike="noStrike" kern="1200" cap="none" spc="0" normalizeH="0" baseline="0" noProof="0" smtClean="0">
                <a:ln>
                  <a:noFill/>
                </a:ln>
                <a:solidFill>
                  <a:srgbClr val="002060"/>
                </a:solidFill>
                <a:effectLst/>
                <a:uLnTx/>
                <a:uFillTx/>
                <a:latin typeface="+mn-lt" pitchFamily="34" charset="0"/>
                <a:ea typeface="+mn-ea"/>
                <a:cs typeface="+mn-cs"/>
              </a:rPr>
              <a:t>)</a:t>
            </a:r>
          </a:p>
          <a:p>
            <a:pPr marL="57150" marR="0" lvl="0" indent="0" algn="l" defTabSz="457200" rtl="0" eaLnBrk="0" fontAlgn="base" latinLnBrk="0" hangingPunct="0">
              <a:lnSpc>
                <a:spcPct val="100000"/>
              </a:lnSpc>
              <a:spcBef>
                <a:spcPts val="600"/>
              </a:spcBef>
              <a:spcAft>
                <a:spcPts val="600"/>
              </a:spcAft>
              <a:buClr>
                <a:srgbClr val="002060"/>
              </a:buClr>
              <a:buSzTx/>
              <a:buFont typeface="Arial" pitchFamily="34" charset="0"/>
              <a:buNone/>
              <a:defRPr/>
            </a:pPr>
            <a:r>
              <a:rPr kumimoji="0" lang="nl-BE" altLang="fr-FR" sz="2400" b="1" i="0" u="none" strike="noStrike" kern="1200" cap="none" spc="0" normalizeH="0" baseline="0" noProof="0" smtClean="0">
                <a:ln>
                  <a:noFill/>
                </a:ln>
                <a:solidFill>
                  <a:srgbClr val="002060"/>
                </a:solidFill>
                <a:effectLst/>
                <a:uLnTx/>
                <a:uFillTx/>
                <a:latin typeface="+mn-lt" pitchFamily="34" charset="0"/>
                <a:ea typeface="+mn-ea"/>
                <a:cs typeface="+mn-cs"/>
              </a:rPr>
              <a:t>To be completed for each patient on at least one antimicrobial at 8 am on the day of the PPS (</a:t>
            </a:r>
            <a:r>
              <a:rPr kumimoji="0" lang="nl-BE" altLang="fr-FR" sz="2400" b="1" i="1" u="none" strike="noStrike" kern="1200" cap="none" spc="0" normalizeH="0" baseline="0" noProof="0" smtClean="0">
                <a:ln>
                  <a:noFill/>
                </a:ln>
                <a:solidFill>
                  <a:srgbClr val="002060"/>
                </a:solidFill>
                <a:effectLst/>
                <a:uLnTx/>
                <a:uFillTx/>
                <a:latin typeface="+mn-lt" pitchFamily="34" charset="0"/>
                <a:ea typeface="+mn-ea"/>
                <a:cs typeface="+mn-cs"/>
              </a:rPr>
              <a:t>numerator data</a:t>
            </a:r>
            <a:r>
              <a:rPr kumimoji="0" lang="nl-BE" altLang="fr-FR" sz="2400" b="1" i="0" u="none" strike="noStrike" kern="1200" cap="none" spc="0" normalizeH="0" baseline="0" noProof="0" smtClean="0">
                <a:ln>
                  <a:noFill/>
                </a:ln>
                <a:solidFill>
                  <a:srgbClr val="002060"/>
                </a:solidFill>
                <a:effectLst/>
                <a:uLnTx/>
                <a:uFillTx/>
                <a:latin typeface="+mn-lt" pitchFamily="34" charset="0"/>
                <a:ea typeface="+mn-ea"/>
                <a:cs typeface="+mn-cs"/>
              </a:rPr>
              <a:t>):</a:t>
            </a:r>
          </a:p>
          <a:p>
            <a:pPr marL="57150" marR="0" lvl="0" indent="0" algn="l" defTabSz="457200" rtl="0" eaLnBrk="0" fontAlgn="base" latinLnBrk="0" hangingPunct="0">
              <a:lnSpc>
                <a:spcPct val="100000"/>
              </a:lnSpc>
              <a:spcBef>
                <a:spcPts val="600"/>
              </a:spcBef>
              <a:spcAft>
                <a:spcPts val="600"/>
              </a:spcAft>
              <a:buClr>
                <a:srgbClr val="002060"/>
              </a:buClr>
              <a:buSzTx/>
              <a:buFont typeface="Arial" pitchFamily="34" charset="0"/>
              <a:buNone/>
              <a:defRPr/>
            </a:pPr>
            <a:r>
              <a:rPr kumimoji="0" lang="nl-BE" altLang="fr-FR" sz="2800" b="1" i="0" u="sng" strike="noStrike" kern="1200" cap="none" spc="0" normalizeH="0" baseline="0" noProof="0" smtClean="0">
                <a:ln>
                  <a:noFill/>
                </a:ln>
                <a:solidFill>
                  <a:srgbClr val="002060"/>
                </a:solidFill>
                <a:effectLst/>
                <a:uLnTx/>
                <a:uFillTx/>
                <a:latin typeface="+mn-lt" pitchFamily="34" charset="0"/>
                <a:ea typeface="+mn-ea"/>
                <a:cs typeface="+mn-cs"/>
              </a:rPr>
              <a:t>Light version</a:t>
            </a:r>
            <a:r>
              <a:rPr kumimoji="0" lang="nl-BE" altLang="fr-FR" sz="2800" b="1" i="0" u="none" strike="noStrike" kern="1200" cap="none" spc="0" normalizeH="0" baseline="0" noProof="0" smtClean="0">
                <a:ln>
                  <a:noFill/>
                </a:ln>
                <a:solidFill>
                  <a:srgbClr val="002060"/>
                </a:solidFill>
                <a:effectLst/>
                <a:uLnTx/>
                <a:uFillTx/>
                <a:latin typeface="+mn-lt" pitchFamily="34" charset="0"/>
                <a:ea typeface="+mn-ea"/>
                <a:cs typeface="+mn-cs"/>
              </a:rPr>
              <a:t>:</a:t>
            </a:r>
          </a:p>
          <a:p>
            <a:pPr marL="342900" marR="0" lvl="0" indent="-342900" algn="l" defTabSz="457200" rtl="0" eaLnBrk="0" fontAlgn="base" latinLnBrk="0" hangingPunct="0">
              <a:lnSpc>
                <a:spcPct val="100000"/>
              </a:lnSpc>
              <a:spcBef>
                <a:spcPct val="0"/>
              </a:spcBef>
              <a:spcAft>
                <a:spcPts val="600"/>
              </a:spcAft>
              <a:buClr>
                <a:srgbClr val="002060"/>
              </a:buClr>
              <a:buSzTx/>
              <a:buFont typeface="Wingdings" pitchFamily="2" charset="2"/>
              <a:buChar char="Ø"/>
              <a:defRPr/>
            </a:pPr>
            <a:r>
              <a:rPr kumimoji="0" lang="nl-BE" altLang="fr-FR" sz="2800" b="1" i="0" u="none" strike="noStrike" kern="1200" cap="none" spc="0" normalizeH="0" baseline="0" noProof="0" smtClean="0">
                <a:ln>
                  <a:noFill/>
                </a:ln>
                <a:solidFill>
                  <a:srgbClr val="009F91"/>
                </a:solidFill>
                <a:effectLst/>
                <a:uLnTx/>
                <a:uFillTx/>
                <a:latin typeface="+mn-lt" pitchFamily="34" charset="0"/>
                <a:ea typeface="+mn-ea"/>
                <a:cs typeface="+mn-cs"/>
              </a:rPr>
              <a:t>Patient form </a:t>
            </a:r>
            <a:r>
              <a:rPr kumimoji="0" lang="nl-BE" altLang="fr-FR" sz="2800" b="1" i="0" u="none" strike="noStrike" kern="1200" cap="none" spc="0" normalizeH="0" baseline="0" noProof="0" smtClean="0">
                <a:ln>
                  <a:noFill/>
                </a:ln>
                <a:solidFill>
                  <a:srgbClr val="002060"/>
                </a:solidFill>
                <a:effectLst/>
                <a:uLnTx/>
                <a:uFillTx/>
                <a:latin typeface="+mn-lt" pitchFamily="34" charset="0"/>
                <a:ea typeface="+mn-ea"/>
                <a:cs typeface="+mn-cs"/>
              </a:rPr>
              <a:t>(patient and antimicrobial data)</a:t>
            </a:r>
          </a:p>
          <a:p>
            <a:pPr marL="57150" marR="0" lvl="0" indent="0" algn="l" defTabSz="457200" rtl="0" eaLnBrk="0" fontAlgn="base" latinLnBrk="0" hangingPunct="0">
              <a:lnSpc>
                <a:spcPct val="100000"/>
              </a:lnSpc>
              <a:spcBef>
                <a:spcPts val="600"/>
              </a:spcBef>
              <a:spcAft>
                <a:spcPts val="600"/>
              </a:spcAft>
              <a:buClr>
                <a:srgbClr val="002060"/>
              </a:buClr>
              <a:buSzTx/>
              <a:buFont typeface="Arial" pitchFamily="34" charset="0"/>
              <a:buNone/>
              <a:defRPr/>
            </a:pPr>
            <a:r>
              <a:rPr kumimoji="0" lang="nl-BE" altLang="fr-FR" sz="2800" b="1" i="0" u="sng" strike="noStrike" kern="1200" cap="none" spc="0" normalizeH="0" baseline="0" noProof="0" smtClean="0">
                <a:ln>
                  <a:noFill/>
                </a:ln>
                <a:solidFill>
                  <a:srgbClr val="002060"/>
                </a:solidFill>
                <a:effectLst/>
                <a:uLnTx/>
                <a:uFillTx/>
                <a:latin typeface="+mn-lt" pitchFamily="34" charset="0"/>
                <a:ea typeface="+mn-ea"/>
                <a:cs typeface="+mn-cs"/>
              </a:rPr>
              <a:t>Full version</a:t>
            </a:r>
            <a:r>
              <a:rPr kumimoji="0" lang="nl-BE" altLang="fr-FR" sz="2800" b="1" i="0" u="none" strike="noStrike" kern="1200" cap="none" spc="0" normalizeH="0" baseline="0" noProof="0" smtClean="0">
                <a:ln>
                  <a:noFill/>
                </a:ln>
                <a:solidFill>
                  <a:srgbClr val="002060"/>
                </a:solidFill>
                <a:effectLst/>
                <a:uLnTx/>
                <a:uFillTx/>
                <a:latin typeface="+mn-lt" pitchFamily="34" charset="0"/>
                <a:ea typeface="+mn-ea"/>
                <a:cs typeface="+mn-cs"/>
              </a:rPr>
              <a:t>:</a:t>
            </a:r>
          </a:p>
          <a:p>
            <a:pPr marL="342900" marR="0" lvl="0" indent="-342900" algn="l" defTabSz="457200" rtl="0" eaLnBrk="0" fontAlgn="base" latinLnBrk="0" hangingPunct="0">
              <a:lnSpc>
                <a:spcPct val="100000"/>
              </a:lnSpc>
              <a:spcBef>
                <a:spcPct val="0"/>
              </a:spcBef>
              <a:spcAft>
                <a:spcPts val="600"/>
              </a:spcAft>
              <a:buClr>
                <a:srgbClr val="002060"/>
              </a:buClr>
              <a:buSzTx/>
              <a:buFont typeface="Wingdings" pitchFamily="2" charset="2"/>
              <a:buChar char="Ø"/>
              <a:defRPr/>
            </a:pPr>
            <a:r>
              <a:rPr kumimoji="0" lang="nl-BE" altLang="fr-FR" sz="2800" b="1" i="0" u="none" strike="noStrike" kern="1200" cap="none" spc="0" normalizeH="0" baseline="0" noProof="0">
                <a:ln>
                  <a:noFill/>
                </a:ln>
                <a:solidFill>
                  <a:srgbClr val="009F91"/>
                </a:solidFill>
                <a:effectLst/>
                <a:uLnTx/>
                <a:uFillTx/>
                <a:latin typeface="+mn-lt" pitchFamily="34" charset="0"/>
                <a:ea typeface="+mn-ea"/>
                <a:cs typeface="+mn-cs"/>
              </a:rPr>
              <a:t>Patient form </a:t>
            </a:r>
            <a:r>
              <a:rPr kumimoji="0" lang="nl-BE" altLang="fr-FR" sz="2800" b="1" i="0" u="none" strike="noStrike" kern="1200" cap="none" spc="0" normalizeH="0" baseline="0" noProof="0">
                <a:ln>
                  <a:noFill/>
                </a:ln>
                <a:solidFill>
                  <a:srgbClr val="002060"/>
                </a:solidFill>
                <a:effectLst/>
                <a:uLnTx/>
                <a:uFillTx/>
                <a:latin typeface="+mn-lt" pitchFamily="34" charset="0"/>
                <a:ea typeface="+mn-ea"/>
                <a:cs typeface="+mn-cs"/>
              </a:rPr>
              <a:t>(patient and antimicrobial data)</a:t>
            </a:r>
          </a:p>
          <a:p>
            <a:pPr marL="342900" marR="0" lvl="0" indent="-342900" algn="l" defTabSz="457200" rtl="0" eaLnBrk="0" fontAlgn="base" latinLnBrk="0" hangingPunct="0">
              <a:lnSpc>
                <a:spcPct val="100000"/>
              </a:lnSpc>
              <a:spcBef>
                <a:spcPct val="0"/>
              </a:spcBef>
              <a:spcAft>
                <a:spcPts val="600"/>
              </a:spcAft>
              <a:buClr>
                <a:srgbClr val="002060"/>
              </a:buClr>
              <a:buSzTx/>
              <a:buFont typeface="Wingdings" pitchFamily="2" charset="2"/>
              <a:buChar char="Ø"/>
              <a:defRPr/>
            </a:pPr>
            <a:r>
              <a:rPr kumimoji="0" lang="nl-BE" altLang="fr-FR" sz="2800" b="1" i="0" u="none" strike="noStrike" kern="1200" cap="none" spc="0" normalizeH="0" baseline="0" noProof="0" smtClean="0">
                <a:ln>
                  <a:noFill/>
                </a:ln>
                <a:solidFill>
                  <a:srgbClr val="009F91"/>
                </a:solidFill>
                <a:effectLst/>
                <a:uLnTx/>
                <a:uFillTx/>
                <a:latin typeface="+mn-lt" pitchFamily="34" charset="0"/>
                <a:ea typeface="+mn-ea"/>
                <a:cs typeface="+mn-cs"/>
              </a:rPr>
              <a:t>HAI-Patient form </a:t>
            </a:r>
            <a:r>
              <a:rPr kumimoji="0" lang="nl-BE" altLang="fr-FR" sz="2800" b="1" i="0" u="none" strike="noStrike" kern="1200" cap="none" spc="0" normalizeH="0" baseline="0" noProof="0" smtClean="0">
                <a:ln>
                  <a:noFill/>
                </a:ln>
                <a:solidFill>
                  <a:srgbClr val="002060"/>
                </a:solidFill>
                <a:effectLst/>
                <a:uLnTx/>
                <a:uFillTx/>
                <a:latin typeface="+mn-lt" pitchFamily="34" charset="0"/>
                <a:ea typeface="+mn-ea"/>
                <a:cs typeface="+mn-cs"/>
              </a:rPr>
              <a:t>– (HAI qualitators at patient level)</a:t>
            </a:r>
          </a:p>
          <a:p>
            <a:pPr marL="57150" marR="0" lvl="0" indent="0" algn="l" defTabSz="457200" rtl="0" eaLnBrk="0" fontAlgn="base" latinLnBrk="0" hangingPunct="0">
              <a:lnSpc>
                <a:spcPct val="100000"/>
              </a:lnSpc>
              <a:spcBef>
                <a:spcPct val="0"/>
              </a:spcBef>
              <a:spcAft>
                <a:spcPts val="600"/>
              </a:spcAft>
              <a:buClr>
                <a:srgbClr val="002060"/>
              </a:buClr>
              <a:buSzTx/>
              <a:buFont typeface="Arial" pitchFamily="34" charset="0"/>
              <a:buNone/>
              <a:defRPr/>
            </a:pPr>
            <a:endParaRPr kumimoji="0" lang="nl-BE" altLang="fr-FR" sz="2800" b="1" i="0" u="none" strike="noStrike" kern="1200" cap="none" spc="0" normalizeH="0" baseline="0" noProof="0" smtClean="0">
              <a:ln>
                <a:noFill/>
              </a:ln>
              <a:solidFill>
                <a:srgbClr val="002060"/>
              </a:solidFill>
              <a:effectLst/>
              <a:uLnTx/>
              <a:uFillTx/>
              <a:latin typeface="+mn-lt"/>
              <a:ea typeface="+mn-ea"/>
              <a:cs typeface="+mn-cs"/>
            </a:endParaRPr>
          </a:p>
          <a:p>
            <a:pPr marL="0" marR="0" lvl="0" indent="0" algn="l" defTabSz="457200" rtl="0" eaLnBrk="0" fontAlgn="base" latinLnBrk="0" hangingPunct="0">
              <a:lnSpc>
                <a:spcPct val="100000"/>
              </a:lnSpc>
              <a:spcBef>
                <a:spcPct val="20000"/>
              </a:spcBef>
              <a:spcAft>
                <a:spcPct val="0"/>
              </a:spcAft>
              <a:buClrTx/>
              <a:buSzTx/>
              <a:buFont typeface="Arial" pitchFamily="34" charset="0"/>
              <a:buNone/>
              <a:defRPr/>
            </a:pPr>
            <a:endParaRPr kumimoji="0" lang="en-US" altLang="fr-FR" sz="2800" b="0" i="0" u="none" strike="noStrike" kern="1200" cap="none" spc="0" normalizeH="0" baseline="0" noProof="0" smtClean="0">
              <a:ln>
                <a:noFill/>
              </a:ln>
              <a:solidFill>
                <a:schemeClr val="tx1"/>
              </a:solidFill>
              <a:effectLst/>
              <a:uLnTx/>
              <a:uFillTx/>
              <a:latin typeface="+mn-lt"/>
              <a:ea typeface="+mn-ea"/>
              <a:cs typeface="+mn-cs"/>
            </a:endParaRPr>
          </a:p>
        </p:txBody>
      </p:sp>
      <p:sp>
        <p:nvSpPr>
          <p:cNvPr id="12292" name="Slide Number Placeholder 6"/>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87476FAA-F82E-4E16-9654-57AC3DF0E787}" type="slidenum">
              <a:rPr lang="en-US" altLang="en-US" sz="1200">
                <a:solidFill>
                  <a:srgbClr val="898989"/>
                </a:solidFill>
                <a:ea typeface="Arial" pitchFamily="34" charset="0"/>
              </a:rPr>
              <a:t>8</a:t>
            </a:fld>
            <a:endParaRPr lang="en-US" altLang="en-US" sz="1200">
              <a:solidFill>
                <a:srgbClr val="898989"/>
              </a:solidFill>
              <a:ea typeface="Arial" pitchFamily="34" charset="0"/>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p:sp>
        <p:nvSpPr>
          <p:cNvPr id="13314" name="Title 1"/>
          <p:cNvSpPr>
            <a:spLocks noGrp="1"/>
          </p:cNvSpPr>
          <p:nvPr>
            <p:ph type="title"/>
          </p:nvPr>
        </p:nvSpPr>
        <p:spPr>
          <a:xfrm>
            <a:off x="457200" y="274638"/>
            <a:ext cx="6994525" cy="817562"/>
          </a:xfr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Calibri" pitchFamily="34" charset="0"/>
                <a:ea typeface="+mj-ea"/>
                <a:cs typeface="+mj-cs"/>
              </a:defRPr>
            </a:lvl1pPr>
          </a:lstStyle>
          <a:p>
            <a:pPr lvl="0" algn="l"/>
            <a:r>
              <a:rPr lang="nl-BE" altLang="en-US" sz="3600" b="1">
                <a:solidFill>
                  <a:srgbClr val="00AAAB"/>
                </a:solidFill>
              </a:rPr>
              <a:t>Departments concerned</a:t>
            </a:r>
            <a:endParaRPr lang="fr-BE" altLang="en-US" sz="3600" b="1">
              <a:solidFill>
                <a:srgbClr val="00AAAB"/>
              </a:solidFill>
            </a:endParaRPr>
          </a:p>
        </p:txBody>
      </p:sp>
      <p:sp>
        <p:nvSpPr>
          <p:cNvPr id="13315" name="Content Placeholder 2"/>
          <p:cNvSpPr>
            <a:spLocks noGrp="1"/>
          </p:cNvSpPr>
          <p:nvPr>
            <p:ph sz="half" idx="1"/>
          </p:nvPr>
        </p:nvSpPr>
        <p:spPr>
          <a:xfrm>
            <a:off x="355600" y="1395413"/>
            <a:ext cx="8331200" cy="1947862"/>
          </a:xfrm>
          <a:noFill/>
          <a:ln>
            <a:solidFill>
              <a:schemeClr val="tx1"/>
            </a:solidFill>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baseline="0">
                <a:solidFill>
                  <a:schemeClr val="tx1"/>
                </a:solidFill>
                <a:effectLst/>
                <a:latin typeface="Calibri" pitchFamily="34" charset="0"/>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baseline="0">
                <a:solidFill>
                  <a:schemeClr val="tx1"/>
                </a:solidFill>
                <a:effectLst/>
                <a:latin typeface="Calibri" pitchFamily="34" charset="0"/>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baseline="0">
                <a:solidFill>
                  <a:schemeClr val="tx1"/>
                </a:solidFill>
                <a:effectLst/>
                <a:latin typeface="Calibri" pitchFamily="34" charset="0"/>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1800" b="0" i="0" u="none" baseline="0">
                <a:solidFill>
                  <a:schemeClr val="tx1"/>
                </a:solidFill>
                <a:effectLst/>
                <a:latin typeface="Calibri" pitchFamily="34" charset="0"/>
              </a:defRPr>
            </a:lvl5pPr>
          </a:lstStyle>
          <a:p>
            <a:pPr lvl="0">
              <a:buClr>
                <a:srgbClr val="002060"/>
              </a:buClr>
              <a:buFont typeface="Wingdings" pitchFamily="2" charset="2"/>
              <a:buChar char="§"/>
            </a:pPr>
            <a:r>
              <a:rPr lang="en-GB" altLang="fr-FR" sz="2200" b="1">
                <a:solidFill>
                  <a:srgbClr val="002060"/>
                </a:solidFill>
                <a:latin typeface="Arial" pitchFamily="34" charset="0"/>
                <a:ea typeface="Arial" pitchFamily="34" charset="0"/>
              </a:rPr>
              <a:t>All wards (units/departments) of the hospital will be included once</a:t>
            </a:r>
            <a:r>
              <a:rPr lang="en-GB" altLang="fr-FR" sz="2200" b="1">
                <a:solidFill>
                  <a:srgbClr val="009F91"/>
                </a:solidFill>
                <a:latin typeface="Arial" pitchFamily="34" charset="0"/>
                <a:ea typeface="Arial" pitchFamily="34" charset="0"/>
              </a:rPr>
              <a:t> </a:t>
            </a:r>
            <a:r>
              <a:rPr lang="en-GB" altLang="fr-FR" sz="1400" b="1">
                <a:solidFill>
                  <a:srgbClr val="002060"/>
                </a:solidFill>
                <a:latin typeface="Arial" pitchFamily="34" charset="0"/>
                <a:ea typeface="Arial" pitchFamily="34" charset="0"/>
              </a:rPr>
              <a:t>(subsample is possible for bigger hospitals, see protocol page 7 !)</a:t>
            </a:r>
            <a:endParaRPr lang="en-GB" altLang="fr-FR" sz="1400" b="1">
              <a:solidFill>
                <a:srgbClr val="002060"/>
              </a:solidFill>
              <a:latin typeface="Arial" pitchFamily="34" charset="0"/>
              <a:ea typeface="Arial" pitchFamily="34" charset="0"/>
            </a:endParaRPr>
          </a:p>
          <a:p>
            <a:pPr lvl="0">
              <a:buClr>
                <a:srgbClr val="002060"/>
              </a:buClr>
              <a:buFont typeface="Wingdings" pitchFamily="2" charset="2"/>
              <a:buChar char="§"/>
            </a:pPr>
            <a:r>
              <a:rPr lang="en-GB" altLang="fr-FR" sz="2200" b="1">
                <a:solidFill>
                  <a:srgbClr val="002060"/>
                </a:solidFill>
                <a:latin typeface="Arial" pitchFamily="34" charset="0"/>
                <a:ea typeface="Arial" pitchFamily="34" charset="0"/>
              </a:rPr>
              <a:t>Surgical departments are not to be surveyed after a weekend or holiday in order to allow retrospective data collection on surgical prophylaxis.</a:t>
            </a:r>
            <a:endParaRPr lang="en-GB" altLang="fr-FR" sz="2200" b="1">
              <a:solidFill>
                <a:srgbClr val="002060"/>
              </a:solidFill>
              <a:latin typeface="Arial" pitchFamily="34" charset="0"/>
              <a:ea typeface="Arial" pitchFamily="34" charset="0"/>
            </a:endParaRPr>
          </a:p>
        </p:txBody>
      </p:sp>
      <p:sp>
        <p:nvSpPr>
          <p:cNvPr id="13316" name="Slide Number Placeholder 4"/>
          <p:cNvSpPr>
            <a:spLocks noGrp="1"/>
          </p:cNvSpPr>
          <p:nvPr>
            <p:ph type="sldNum" idx="12"/>
          </p:nvPr>
        </p:nvSpPr>
        <p:spPr>
          <a:xfrm>
            <a:off x="6553200" y="6356350"/>
            <a:ext cx="2133600" cy="365125"/>
          </a:xfrm>
          <a:prstGeom prst="rect">
            <a:avLst/>
          </a:prstGeom>
          <a:noFill/>
          <a:ln>
            <a:noFill/>
            <a:miter lim="800000"/>
          </a:ln>
        </p:spPr>
        <p:txBody>
          <a:bodyPr anchor="ctr" anchorCtr="0">
            <a:no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r" eaLnBrk="1" hangingPunct="1">
              <a:spcBef>
                <a:spcPct val="0"/>
              </a:spcBef>
              <a:buFontTx/>
              <a:buNone/>
            </a:pPr>
            <a:fld id="{AD9F6F77-9240-4A3F-AC46-23D6D5D80476}" type="slidenum">
              <a:rPr lang="en-US" altLang="en-US" sz="1200">
                <a:solidFill>
                  <a:srgbClr val="898989"/>
                </a:solidFill>
                <a:ea typeface="Arial" pitchFamily="34" charset="0"/>
              </a:rPr>
              <a:t>9</a:t>
            </a:fld>
            <a:endParaRPr lang="en-US" altLang="en-US" sz="1200">
              <a:solidFill>
                <a:srgbClr val="898989"/>
              </a:solidFill>
              <a:ea typeface="Arial" pitchFamily="34" charset="0"/>
            </a:endParaRPr>
          </a:p>
        </p:txBody>
      </p:sp>
      <p:sp>
        <p:nvSpPr>
          <p:cNvPr id="13317" name="Rectangle 4"/>
          <p:cNvSpPr>
            <a:spLocks noChangeArrowheads="1"/>
          </p:cNvSpPr>
          <p:nvPr/>
        </p:nvSpPr>
        <p:spPr bwMode="auto">
          <a:xfrm>
            <a:off x="355600" y="3527425"/>
            <a:ext cx="8331200" cy="17843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3200">
                <a:solidFill>
                  <a:schemeClr val="tx1"/>
                </a:solidFill>
                <a:latin typeface="Calibri" pitchFamily="34" charset="0"/>
              </a:defRPr>
            </a:lvl1pPr>
            <a:lvl2pPr marL="742950" indent="-285750" eaLnBrk="0" hangingPunct="0">
              <a:spcBef>
                <a:spcPct val="20000"/>
              </a:spcBef>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800">
                <a:solidFill>
                  <a:schemeClr val="tx1"/>
                </a:solidFill>
                <a:latin typeface="Calibri" pitchFamily="34" charset="0"/>
              </a:defRPr>
            </a:lvl2pPr>
            <a:lvl3pPr marL="1143000" indent="-228600" eaLnBrk="0" hangingPunct="0">
              <a:spcBef>
                <a:spcPct val="20000"/>
              </a:spcBef>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400">
                <a:solidFill>
                  <a:schemeClr val="tx1"/>
                </a:solidFill>
                <a:latin typeface="Calibri" pitchFamily="34" charset="0"/>
              </a:defRPr>
            </a:lvl3pPr>
            <a:lvl4pPr marL="1600200" indent="-228600" eaLnBrk="0" hangingPunct="0">
              <a:spcBef>
                <a:spcPct val="20000"/>
              </a:spcBef>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000">
                <a:solidFill>
                  <a:schemeClr val="tx1"/>
                </a:solidFill>
                <a:latin typeface="Calibri" pitchFamily="34" charset="0"/>
              </a:defRPr>
            </a:lvl4pPr>
            <a:lvl5pPr marL="2057400" indent="-228600" eaLnBrk="0" hangingPunct="0">
              <a:spcBef>
                <a:spcPct val="20000"/>
              </a:spcBef>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sz="20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
                <a:srgbClr val="000000"/>
              </a:buClr>
              <a:buSzTx/>
              <a:buFontTx/>
              <a:buNone/>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fr-FR" altLang="en-US" sz="2200" b="1" i="0" u="none" strike="noStrike" kern="1200" cap="none" spc="0" normalizeH="0" baseline="0" noProof="0" err="1" smtClean="0">
                <a:ln>
                  <a:noFill/>
                </a:ln>
                <a:solidFill>
                  <a:srgbClr val="009F91"/>
                </a:solidFill>
                <a:effectLst/>
                <a:uLnTx/>
                <a:uFillTx/>
                <a:latin typeface="Arial" pitchFamily="34" charset="0"/>
                <a:ea typeface="+mn-ea"/>
                <a:cs typeface="Arial"/>
              </a:rPr>
              <a:t>Denominators collected at department level </a:t>
            </a:r>
            <a:r>
              <a:rPr kumimoji="0" lang="fr-FR" altLang="en-US" sz="2200" b="1" i="0" u="none" strike="noStrike" kern="1200" cap="none" spc="0" normalizeH="0" baseline="0" noProof="0">
                <a:ln>
                  <a:noFill/>
                </a:ln>
                <a:solidFill>
                  <a:srgbClr val="009F91"/>
                </a:solidFill>
                <a:effectLst/>
                <a:uLnTx/>
                <a:uFillTx/>
                <a:latin typeface="Arial" pitchFamily="34" charset="0"/>
                <a:ea typeface="+mn-ea"/>
                <a:cs typeface="Arial"/>
              </a:rPr>
              <a:t>on the day of the </a:t>
            </a:r>
            <a:r>
              <a:rPr kumimoji="0" lang="fr-FR" altLang="en-US" sz="2200" b="1" i="0" u="none" strike="noStrike" kern="1200" cap="none" spc="0" normalizeH="0" baseline="0" noProof="0" err="1" smtClean="0">
                <a:ln>
                  <a:noFill/>
                </a:ln>
                <a:solidFill>
                  <a:srgbClr val="009F91"/>
                </a:solidFill>
                <a:effectLst/>
                <a:uLnTx/>
                <a:uFillTx/>
                <a:latin typeface="Arial" pitchFamily="34" charset="0"/>
                <a:ea typeface="+mn-ea"/>
                <a:cs typeface="Arial"/>
              </a:rPr>
              <a:t>survey:</a:t>
            </a:r>
            <a:endParaRPr kumimoji="0" lang="fr-FR" altLang="en-US" sz="2200" b="1" i="0" u="none" strike="noStrike" kern="1200" cap="none" spc="0" normalizeH="0" baseline="0" noProof="0" smtClean="0">
              <a:ln>
                <a:noFill/>
              </a:ln>
              <a:solidFill>
                <a:schemeClr val="tx1"/>
              </a:solidFill>
              <a:effectLst/>
              <a:uLnTx/>
              <a:uFillTx/>
              <a:latin typeface="Arial" pitchFamily="34" charset="0"/>
              <a:ea typeface="+mn-ea"/>
              <a:cs typeface="Arial"/>
            </a:endParaRPr>
          </a:p>
          <a:p>
            <a:pPr marL="342900" marR="0" lvl="0" indent="-342900" algn="l" defTabSz="457200" rtl="0" eaLnBrk="1" fontAlgn="base" latinLnBrk="0" hangingPunct="1">
              <a:lnSpc>
                <a:spcPct val="100000"/>
              </a:lnSpc>
              <a:spcBef>
                <a:spcPct val="0"/>
              </a:spcBef>
              <a:spcAft>
                <a:spcPct val="0"/>
              </a:spcAft>
              <a:buClr>
                <a:srgbClr val="000000"/>
              </a:buClr>
              <a:buSzTx/>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fr-FR" altLang="en-US" sz="2200" b="1" i="0" u="none" strike="noStrike" kern="1200" cap="none" spc="0" normalizeH="0" baseline="0" noProof="0" smtClean="0">
                <a:ln>
                  <a:noFill/>
                </a:ln>
                <a:solidFill>
                  <a:srgbClr val="002060"/>
                </a:solidFill>
                <a:effectLst/>
                <a:uLnTx/>
                <a:uFillTx/>
                <a:latin typeface="Arial" pitchFamily="34" charset="0"/>
                <a:ea typeface="+mn-ea"/>
                <a:cs typeface="Arial"/>
              </a:rPr>
              <a:t>Total N of </a:t>
            </a:r>
            <a:r>
              <a:rPr kumimoji="0" lang="fr-FR" altLang="en-US" sz="2200" b="1" i="0" u="none" strike="noStrike" kern="1200" cap="none" spc="0" normalizeH="0" baseline="0" noProof="0" smtClean="0">
                <a:ln>
                  <a:noFill/>
                </a:ln>
                <a:solidFill>
                  <a:srgbClr val="009F91"/>
                </a:solidFill>
                <a:effectLst/>
                <a:uLnTx/>
                <a:uFillTx/>
                <a:latin typeface="Arial" pitchFamily="34" charset="0"/>
                <a:ea typeface="+mn-ea"/>
                <a:cs typeface="Arial"/>
              </a:rPr>
              <a:t>patients</a:t>
            </a:r>
            <a:r>
              <a:rPr kumimoji="0" lang="fr-FR" altLang="en-US" sz="2200" b="1" i="0" u="none" strike="noStrike" kern="1200" cap="none" spc="0" normalizeH="0" baseline="0" noProof="0" smtClean="0">
                <a:ln>
                  <a:noFill/>
                </a:ln>
                <a:solidFill>
                  <a:schemeClr val="tx1"/>
                </a:solidFill>
                <a:effectLst/>
                <a:uLnTx/>
                <a:uFillTx/>
                <a:latin typeface="Arial" pitchFamily="34" charset="0"/>
                <a:ea typeface="+mn-ea"/>
                <a:cs typeface="Arial"/>
              </a:rPr>
              <a:t> </a:t>
            </a:r>
            <a:r>
              <a:rPr kumimoji="0" lang="fr-FR" altLang="en-US" sz="2200" b="1" i="0" u="none" strike="noStrike" kern="1200" cap="none" spc="0" normalizeH="0" baseline="0" noProof="0" err="1" smtClean="0">
                <a:ln>
                  <a:noFill/>
                </a:ln>
                <a:solidFill>
                  <a:srgbClr val="002060"/>
                </a:solidFill>
                <a:effectLst/>
                <a:uLnTx/>
                <a:uFillTx/>
                <a:latin typeface="Arial" pitchFamily="34" charset="0"/>
                <a:ea typeface="+mn-ea"/>
                <a:cs typeface="Arial"/>
              </a:rPr>
              <a:t>present on the ward before 8:00 am</a:t>
            </a:r>
            <a:endParaRPr kumimoji="0" lang="fr-FR" altLang="en-US" sz="2200" b="1" i="0" u="none" strike="noStrike" kern="1200" cap="none" spc="0" normalizeH="0" baseline="0" noProof="0" smtClean="0">
              <a:ln>
                <a:noFill/>
              </a:ln>
              <a:solidFill>
                <a:srgbClr val="002060"/>
              </a:solidFill>
              <a:effectLst/>
              <a:uLnTx/>
              <a:uFillTx/>
              <a:latin typeface="Arial" pitchFamily="34" charset="0"/>
              <a:ea typeface="+mn-ea"/>
              <a:cs typeface="Arial"/>
            </a:endParaRPr>
          </a:p>
          <a:p>
            <a:pPr marL="342900" marR="0" lvl="0" indent="-342900" algn="l" defTabSz="457200" rtl="0" eaLnBrk="1" fontAlgn="base" latinLnBrk="0" hangingPunct="1">
              <a:lnSpc>
                <a:spcPct val="100000"/>
              </a:lnSpc>
              <a:spcBef>
                <a:spcPct val="0"/>
              </a:spcBef>
              <a:spcAft>
                <a:spcPct val="0"/>
              </a:spcAft>
              <a:buClr>
                <a:srgbClr val="000000"/>
              </a:buClr>
              <a:buSzTx/>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fr-FR" altLang="en-US" sz="2200" b="1" i="0" u="none" strike="noStrike" kern="1200" cap="none" spc="0" normalizeH="0" baseline="0" noProof="0" smtClean="0">
                <a:ln>
                  <a:noFill/>
                </a:ln>
                <a:solidFill>
                  <a:srgbClr val="002060"/>
                </a:solidFill>
                <a:effectLst/>
                <a:uLnTx/>
                <a:uFillTx/>
                <a:latin typeface="Arial" pitchFamily="34" charset="0"/>
                <a:ea typeface="+mn-ea"/>
                <a:cs typeface="Arial"/>
              </a:rPr>
              <a:t>Total N of </a:t>
            </a:r>
            <a:r>
              <a:rPr kumimoji="0" lang="fr-FR" altLang="en-US" sz="2200" b="1" i="0" u="none" strike="noStrike" kern="1200" cap="none" spc="0" normalizeH="0" baseline="0" noProof="0" err="1" smtClean="0">
                <a:ln>
                  <a:noFill/>
                </a:ln>
                <a:solidFill>
                  <a:srgbClr val="009F91"/>
                </a:solidFill>
                <a:effectLst/>
                <a:uLnTx/>
                <a:uFillTx/>
                <a:latin typeface="Arial" pitchFamily="34" charset="0"/>
                <a:ea typeface="+mn-ea"/>
                <a:cs typeface="Arial"/>
              </a:rPr>
              <a:t>beds</a:t>
            </a:r>
            <a:r>
              <a:rPr kumimoji="0" lang="fr-FR" altLang="en-US" sz="2200" b="1" i="0" u="none" strike="noStrike" kern="1200" cap="none" spc="0" normalizeH="0" baseline="0" noProof="0" smtClean="0">
                <a:ln>
                  <a:noFill/>
                </a:ln>
                <a:solidFill>
                  <a:schemeClr val="tx1"/>
                </a:solidFill>
                <a:effectLst/>
                <a:uLnTx/>
                <a:uFillTx/>
                <a:latin typeface="Arial" pitchFamily="34" charset="0"/>
                <a:ea typeface="+mn-ea"/>
                <a:cs typeface="Arial"/>
              </a:rPr>
              <a:t> </a:t>
            </a:r>
            <a:r>
              <a:rPr kumimoji="0" lang="fr-FR" altLang="en-US" sz="2200" b="1" i="0" u="none" strike="noStrike" kern="1200" cap="none" spc="0" normalizeH="0" baseline="0" noProof="0" smtClean="0">
                <a:ln>
                  <a:noFill/>
                </a:ln>
                <a:solidFill>
                  <a:srgbClr val="002060"/>
                </a:solidFill>
                <a:effectLst/>
                <a:uLnTx/>
                <a:uFillTx/>
                <a:latin typeface="Arial" pitchFamily="34" charset="0"/>
                <a:ea typeface="+mn-ea"/>
                <a:cs typeface="Arial"/>
              </a:rPr>
              <a:t>on the ward at 8:00 am</a:t>
            </a:r>
            <a:endParaRPr kumimoji="0" lang="fr-FR" altLang="en-US" sz="2200" b="1" i="0" u="none" strike="noStrike" kern="1200" cap="none" spc="0" normalizeH="0" baseline="0" noProof="0" smtClean="0">
              <a:ln>
                <a:noFill/>
              </a:ln>
              <a:solidFill>
                <a:srgbClr val="002060"/>
              </a:solidFill>
              <a:effectLst/>
              <a:uLnTx/>
              <a:uFillTx/>
              <a:latin typeface="Arial" pitchFamily="34" charset="0"/>
              <a:ea typeface="+mn-ea"/>
              <a:cs typeface="Arial"/>
            </a:endParaRPr>
          </a:p>
          <a:p>
            <a:pPr marL="342900" marR="0" lvl="0" indent="-342900" algn="l" defTabSz="457200" rtl="0" eaLnBrk="1" fontAlgn="base" latinLnBrk="0" hangingPunct="1">
              <a:lnSpc>
                <a:spcPct val="100000"/>
              </a:lnSpc>
              <a:spcBef>
                <a:spcPct val="0"/>
              </a:spcBef>
              <a:spcAft>
                <a:spcPct val="0"/>
              </a:spcAft>
              <a:buClr>
                <a:srgbClr val="000000"/>
              </a:buClr>
              <a:buSzTx/>
              <a:buFont typeface="Arial" pitchFamily="34" charset="0"/>
              <a:buChar char="•"/>
              <a:tabLst>
                <a:tab pos="0"/>
                <a:tab pos="457200"/>
                <a:tab pos="914400"/>
                <a:tab pos="1371600"/>
                <a:tab pos="1828800"/>
                <a:tab pos="2286000"/>
                <a:tab pos="2743200"/>
                <a:tab pos="3200400"/>
                <a:tab pos="3657600"/>
                <a:tab pos="4114800"/>
                <a:tab pos="4572000"/>
                <a:tab pos="5029200"/>
                <a:tab pos="5486400"/>
                <a:tab pos="5943600"/>
                <a:tab pos="6400800"/>
                <a:tab pos="6858000"/>
                <a:tab pos="7315200"/>
                <a:tab pos="7772400"/>
                <a:tab pos="8229600"/>
                <a:tab pos="8686800"/>
                <a:tab pos="9144000"/>
                <a:tab pos="9410700"/>
                <a:tab pos="10134600"/>
                <a:tab pos="10858500"/>
                <a:tab pos="11582400"/>
                <a:tab pos="12306300"/>
                <a:tab pos="13030200"/>
                <a:tab pos="13754100"/>
              </a:tabLst>
              <a:defRPr/>
            </a:pPr>
            <a:r>
              <a:rPr kumimoji="0" lang="fr-FR" altLang="en-US" sz="2200" b="1" i="0" u="none" strike="noStrike" kern="1200" cap="none" spc="0" normalizeH="0" baseline="0" noProof="0" smtClean="0">
                <a:ln>
                  <a:noFill/>
                </a:ln>
                <a:solidFill>
                  <a:srgbClr val="002060"/>
                </a:solidFill>
                <a:effectLst/>
                <a:uLnTx/>
                <a:uFillTx/>
                <a:latin typeface="Arial" pitchFamily="34" charset="0"/>
                <a:ea typeface="+mn-ea"/>
                <a:cs typeface="Arial"/>
              </a:rPr>
              <a:t>Extra denominators for the « optional » HAI module</a:t>
            </a:r>
          </a:p>
        </p:txBody>
      </p:sp>
      <p:sp>
        <p:nvSpPr>
          <p:cNvPr id="13318" name="TextBox 1"/>
          <p:cNvSpPr/>
          <p:nvPr/>
        </p:nvSpPr>
        <p:spPr>
          <a:xfrm>
            <a:off x="355600" y="5618163"/>
            <a:ext cx="8331200" cy="769937"/>
          </a:xfrm>
          <a:prstGeom prst="rect">
            <a:avLst/>
          </a:prstGeom>
          <a:noFill/>
          <a:ln w="3175">
            <a:solidFill>
              <a:schemeClr val="tx1"/>
            </a:solid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itchFamily="34" charset="0"/>
              <a:buChar char="•"/>
              <a:defRPr kumimoji="0" lang="en-US" altLang="en-US" sz="3200" b="0" i="0" u="none" kern="1200" baseline="0">
                <a:solidFill>
                  <a:schemeClr val="tx1"/>
                </a:solidFill>
                <a:latin typeface="+mn-lt"/>
                <a:ea typeface="+mn-ea"/>
                <a:cs typeface="+mn-cs"/>
              </a:defRPr>
            </a:lvl1pPr>
            <a:lvl2pPr marL="742950" indent="-285750" algn="l" defTabSz="457200" rtl="0" eaLnBrk="0" fontAlgn="base" hangingPunct="0">
              <a:lnSpc>
                <a:spcPct val="100000"/>
              </a:lnSpc>
              <a:spcBef>
                <a:spcPct val="20000"/>
              </a:spcBef>
              <a:spcAft>
                <a:spcPct val="0"/>
              </a:spcAft>
              <a:buClrTx/>
              <a:buSzTx/>
              <a:buFont typeface="Arial" pitchFamily="34" charset="0"/>
              <a:buChar char="–"/>
              <a:defRPr kumimoji="0" lang="en-US" altLang="en-US" sz="2800" b="0" i="0" u="none" kern="1200" baseline="0">
                <a:solidFill>
                  <a:schemeClr val="tx1"/>
                </a:solidFill>
                <a:latin typeface="+mn-lt"/>
                <a:ea typeface="+mn-ea"/>
                <a:cs typeface="+mn-cs"/>
              </a:defRPr>
            </a:lvl2pPr>
            <a:lvl3pPr marL="11430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400" b="0" i="0" u="none" kern="1200" baseline="0">
                <a:solidFill>
                  <a:schemeClr val="tx1"/>
                </a:solidFill>
                <a:latin typeface="+mn-lt"/>
                <a:ea typeface="+mn-ea"/>
                <a:cs typeface="+mn-cs"/>
              </a:defRPr>
            </a:lvl3pPr>
            <a:lvl4pPr marL="16002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4pPr>
            <a:lvl5pPr marL="2057400" indent="-228600" algn="l" defTabSz="457200" rtl="0" eaLnBrk="0" fontAlgn="base" hangingPunct="0">
              <a:lnSpc>
                <a:spcPct val="100000"/>
              </a:lnSpc>
              <a:spcBef>
                <a:spcPct val="20000"/>
              </a:spcBef>
              <a:spcAft>
                <a:spcPct val="0"/>
              </a:spcAft>
              <a:buClrTx/>
              <a:buSzTx/>
              <a:buFont typeface="Arial" pitchFamily="34" charset="0"/>
              <a:buChar char="»"/>
              <a:defRPr kumimoji="0" lang="en-US" altLang="en-US" sz="2000" b="0" i="0" u="none"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spcBef>
                <a:spcPct val="0"/>
              </a:spcBef>
              <a:buFontTx/>
              <a:buNone/>
            </a:pPr>
            <a:r>
              <a:rPr lang="en-GB" altLang="fr-FR" sz="2200" b="1">
                <a:solidFill>
                  <a:srgbClr val="002060"/>
                </a:solidFill>
                <a:latin typeface="Arial" pitchFamily="34" charset="0"/>
                <a:ea typeface="Arial" pitchFamily="34" charset="0"/>
              </a:rPr>
              <a:t>Data collection is done on a weekday, not on the weekend or a holiday. </a:t>
            </a:r>
            <a:endParaRPr lang="fr-BE" altLang="fr-FR" sz="2200">
              <a:latin typeface="Arial" pitchFamily="34" charset="0"/>
              <a:ea typeface="Arial" pitchFamily="34" charset="0"/>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6.14"/>
  <p:tag name="AS_TITLE" val="Aspose.Slides for .NET 2.0"/>
  <p:tag name="AS_VERSION" val="20.6"/>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UA</Company>
  <PresentationFormat>On-screen Show (4:3)</PresentationFormat>
  <Paragraphs>315</Paragraphs>
  <Slides>46</Slides>
  <Notes>16</Notes>
  <TotalTime>991</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46</vt:i4>
      </vt:variant>
    </vt:vector>
  </HeadingPairs>
  <TitlesOfParts>
    <vt:vector baseType="lpstr" size="56">
      <vt:lpstr>Arial</vt:lpstr>
      <vt:lpstr>Calibri</vt:lpstr>
      <vt:lpstr>Times New Roman</vt:lpstr>
      <vt:lpstr>ＭＳ Ｐゴシック</vt:lpstr>
      <vt:lpstr>Wingdings</vt:lpstr>
      <vt:lpstr>Verdana</vt:lpstr>
      <vt:lpstr>Myriad Pro</vt:lpstr>
      <vt:lpstr>Adobe Fan Heiti Std B</vt:lpstr>
      <vt:lpstr>Myriad Arabic</vt:lpstr>
      <vt:lpstr>Office Theme</vt:lpstr>
      <vt:lpstr>Global Point Prevalence Survey of Antimicrobial Consumption and Resistance</vt:lpstr>
      <vt:lpstr>PowerPoint Presentation</vt:lpstr>
      <vt:lpstr>PowerPoint Presentation</vt:lpstr>
      <vt:lpstr>Global-PPS purpose</vt:lpstr>
      <vt:lpstr>Organization at hospital level</vt:lpstr>
      <vt:lpstr>Time Frame 2020</vt:lpstr>
      <vt:lpstr>Global-PPS data collection, entry and management</vt:lpstr>
      <vt:lpstr>Data collection on paper forms</vt:lpstr>
      <vt:lpstr>Departments concerned</vt:lpstr>
      <vt:lpstr>Predefined detailed ward categorization </vt:lpstr>
      <vt:lpstr>PowerPoint Presentation</vt:lpstr>
      <vt:lpstr>Numerator – Inclusion criteria</vt:lpstr>
      <vt:lpstr>Numerator – Inclusion criteria</vt:lpstr>
      <vt:lpstr>Exclusion criteria : to be applied in the numerator and denominator</vt:lpstr>
      <vt:lpstr>Essential data to collect: numerator</vt:lpstr>
      <vt:lpstr>Essential data to collect: numerator</vt:lpstr>
      <vt:lpstr>Reporting in case of product combination</vt:lpstr>
      <vt:lpstr>PowerPoint Presentation</vt:lpstr>
      <vt:lpstr>Optional Numerator data for HAI module - Extra for full version -</vt:lpstr>
      <vt:lpstr>PowerPoint Presentation</vt:lpstr>
      <vt:lpstr>PowerPoint Presentation</vt:lpstr>
      <vt:lpstr>How to encode Surgical prophylaxis</vt:lpstr>
      <vt:lpstr>List of Micro-organisms by resistance typepage 9 data collection forms </vt:lpstr>
      <vt:lpstr>Global-PPS data collection, entry and management</vt:lpstr>
      <vt:lpstr>Web-based data entry</vt:lpstr>
      <vt:lpstr>Preparatory work – New hospital</vt:lpstr>
      <vt:lpstr>Preparatory work – New hospital, next</vt:lpstr>
      <vt:lpstr>Preparatory work – Existing hospital</vt:lpstr>
      <vt:lpstr>Web-based data entry-Summary-</vt:lpstr>
      <vt:lpstr>Add denominators (ward form)</vt:lpstr>
      <vt:lpstr>Add patients</vt:lpstr>
      <vt:lpstr>Add treatments</vt:lpstr>
      <vt:lpstr>HAI form - Optional</vt:lpstr>
      <vt:lpstr>PowerPoint Presentation</vt:lpstr>
      <vt:lpstr>Feedback of results to the sites</vt:lpstr>
      <vt:lpstr>PowerPoint Presentation</vt:lpstr>
      <vt:lpstr>PowerPoint Presentation</vt:lpstr>
      <vt:lpstr>HOSPITAL PROFILE “Optional data” to be collected at hospitalAllows the evaluation of structure and process indicators at the hospital level which might facilitate antimicrobial stewardship interventions as well as patient safety- available workforce- available equipment, support To be collected on a yearly basis.</vt:lpstr>
      <vt:lpstr>Pitfalls of the Global-PPS</vt:lpstr>
      <vt:lpstr>Global PPS - Testimonials</vt:lpstr>
      <vt:lpstr>Key message: meaningful comparisons</vt:lpstr>
      <vt:lpstr>Key message: toward data interpretation</vt:lpstr>
      <vt:lpstr>Features of the Global-PPS</vt:lpstr>
      <vt:lpstr>PowerPoint Presentation</vt:lpstr>
      <vt:lpstr>Hospitals thereafter need to take the next step</vt:lpstr>
      <vt:lpstr>PowerPoint Presentation</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cp:revision>234</cp:revision>
  <dcterms:created xsi:type="dcterms:W3CDTF">2014-03-14T08:25:48Z</dcterms:created>
  <dcterms:modified xsi:type="dcterms:W3CDTF">2021-02-12T14:15:40Z</dcterms:modified>
</cp:coreProperties>
</file>