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1"/>
  </p:notesMasterIdLst>
  <p:sldIdLst>
    <p:sldId id="256" r:id="rId2"/>
    <p:sldId id="266" r:id="rId3"/>
    <p:sldId id="258" r:id="rId4"/>
    <p:sldId id="260" r:id="rId5"/>
    <p:sldId id="261" r:id="rId6"/>
    <p:sldId id="264" r:id="rId7"/>
    <p:sldId id="263" r:id="rId8"/>
    <p:sldId id="262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2E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70" autoAdjust="0"/>
    <p:restoredTop sz="94660"/>
  </p:normalViewPr>
  <p:slideViewPr>
    <p:cSldViewPr snapToGrid="0">
      <p:cViewPr>
        <p:scale>
          <a:sx n="109" d="100"/>
          <a:sy n="109" d="100"/>
        </p:scale>
        <p:origin x="1290" y="5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961C3-476C-4D47-A29F-F79BDB1C2D2A}" type="datetimeFigureOut">
              <a:rPr lang="nl-BE" smtClean="0"/>
              <a:t>4/12/2018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900399-ADE7-44A8-801D-DA54C8A1D0FE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27199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most commonly third-generation cephalosporins.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900399-ADE7-44A8-801D-DA54C8A1D0FE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15712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6CEB9-DC78-412E-830E-7B33A8610015}" type="datetime1">
              <a:rPr lang="nl-BE" smtClean="0"/>
              <a:t>4/12/2018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46A8-931B-43B2-8755-F9DEF43A0E82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48436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3B61F-D6DB-4F85-BCA4-745511B513B9}" type="datetime1">
              <a:rPr lang="nl-BE" smtClean="0"/>
              <a:t>4/12/2018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46A8-931B-43B2-8755-F9DEF43A0E82}" type="slidenum">
              <a:rPr lang="nl-BE" smtClean="0"/>
              <a:t>‹#›</a:t>
            </a:fld>
            <a:endParaRPr lang="nl-BE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A5B7BFF-DD8C-47DB-AB88-DEE3BBBA40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873" y="5804596"/>
            <a:ext cx="924122" cy="92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730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82E2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F6B7D-91A0-4489-B598-3633D8896A72}" type="datetime1">
              <a:rPr lang="nl-BE" smtClean="0"/>
              <a:t>4/12/2018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46A8-931B-43B2-8755-F9DEF43A0E82}" type="slidenum">
              <a:rPr lang="nl-BE" smtClean="0"/>
              <a:t>‹#›</a:t>
            </a:fld>
            <a:endParaRPr lang="nl-BE"/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F0750FC5-E240-457C-9DB7-AC9120EA41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873" y="5804596"/>
            <a:ext cx="924122" cy="92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131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6B7C0-8CD5-48D3-AB6D-FEEE3513934E}" type="datetime1">
              <a:rPr lang="nl-BE" smtClean="0"/>
              <a:t>4/12/2018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46A8-931B-43B2-8755-F9DEF43A0E82}" type="slidenum">
              <a:rPr lang="nl-BE" smtClean="0"/>
              <a:t>‹#›</a:t>
            </a:fld>
            <a:endParaRPr lang="nl-BE"/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92A5E77F-31A4-44CF-BB0B-9AA5460258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873" y="5804596"/>
            <a:ext cx="924122" cy="92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910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EE8E-F280-4F97-AE5E-9142CD4EDA58}" type="datetime1">
              <a:rPr lang="nl-BE" smtClean="0"/>
              <a:t>4/12/2018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46A8-931B-43B2-8755-F9DEF43A0E82}" type="slidenum">
              <a:rPr lang="nl-BE" smtClean="0"/>
              <a:t>‹#›</a:t>
            </a:fld>
            <a:endParaRPr lang="nl-BE"/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A70B1BC0-77F9-466D-973D-2476844456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873" y="5804596"/>
            <a:ext cx="924122" cy="92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994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4AB5A-A771-47DB-BEC3-D54BD3853752}" type="datetime1">
              <a:rPr lang="nl-BE" smtClean="0"/>
              <a:t>4/12/2018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46A8-931B-43B2-8755-F9DEF43A0E82}" type="slidenum">
              <a:rPr lang="nl-BE" smtClean="0"/>
              <a:t>‹#›</a:t>
            </a:fld>
            <a:endParaRPr lang="nl-BE"/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0F78AA86-905F-4D14-AE7B-B3ABAAC5DB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873" y="5804596"/>
            <a:ext cx="924122" cy="92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214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73A5D-7F3C-47D9-B64A-48C63CF93123}" type="datetime1">
              <a:rPr lang="nl-BE" smtClean="0"/>
              <a:t>4/12/2018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46A8-931B-43B2-8755-F9DEF43A0E82}" type="slidenum">
              <a:rPr lang="nl-BE" smtClean="0"/>
              <a:t>‹#›</a:t>
            </a:fld>
            <a:endParaRPr lang="nl-BE"/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2712DABD-659D-407C-8F63-340B737D8D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873" y="5804596"/>
            <a:ext cx="924122" cy="92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862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DD18B-FAA5-4FAA-A3A1-ED5EB915F88B}" type="datetime1">
              <a:rPr lang="nl-BE" smtClean="0"/>
              <a:t>4/12/2018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46A8-931B-43B2-8755-F9DEF43A0E82}" type="slidenum">
              <a:rPr lang="nl-BE" smtClean="0"/>
              <a:t>‹#›</a:t>
            </a:fld>
            <a:endParaRPr lang="nl-BE"/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DD418BA2-221C-410F-BAC9-355FF07B06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873" y="5804596"/>
            <a:ext cx="924122" cy="92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793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B5468-40FA-4B84-9BFB-068C522A65E4}" type="datetime1">
              <a:rPr lang="nl-BE" smtClean="0"/>
              <a:t>4/12/2018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46A8-931B-43B2-8755-F9DEF43A0E82}" type="slidenum">
              <a:rPr lang="nl-BE" smtClean="0"/>
              <a:t>‹#›</a:t>
            </a:fld>
            <a:endParaRPr lang="nl-BE"/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63E4C32C-A672-47FA-8538-63F60186CE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873" y="5804596"/>
            <a:ext cx="924122" cy="92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698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95866-6D15-45A3-8BA5-DDAFE6DC4C8F}" type="datetime1">
              <a:rPr lang="nl-BE" smtClean="0"/>
              <a:t>4/12/2018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46A8-931B-43B2-8755-F9DEF43A0E82}" type="slidenum">
              <a:rPr lang="nl-BE" smtClean="0"/>
              <a:t>‹#›</a:t>
            </a:fld>
            <a:endParaRPr lang="nl-BE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5BDEFEA-6808-463A-8D27-C4266C4B43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873" y="5804596"/>
            <a:ext cx="924122" cy="92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177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6BC2B-5DD5-4C27-B3F8-A92F8168B0A2}" type="datetime1">
              <a:rPr lang="nl-BE" smtClean="0"/>
              <a:t>4/12/2018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B46A8-931B-43B2-8755-F9DEF43A0E82}" type="slidenum">
              <a:rPr lang="nl-BE" smtClean="0"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20746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882E2E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lobal-pps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C8217D4-BA22-4907-AF01-ACDA5CE3E66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508" y="353975"/>
            <a:ext cx="4634981" cy="1856292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5F7D9CC8-47EE-473A-B1DC-4C926138C5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898" y="2702997"/>
            <a:ext cx="8954814" cy="1972709"/>
          </a:xfrm>
        </p:spPr>
        <p:txBody>
          <a:bodyPr>
            <a:noAutofit/>
          </a:bodyPr>
          <a:lstStyle/>
          <a:p>
            <a:r>
              <a:rPr lang="nl-BE" sz="4000" dirty="0">
                <a:solidFill>
                  <a:srgbClr val="882E2E"/>
                </a:solidFill>
              </a:rPr>
              <a:t>Global Point Prevalence Survey of Antimicrobial Consumption and Resistance</a:t>
            </a:r>
            <a:br>
              <a:rPr lang="nl-BE" sz="4000" dirty="0"/>
            </a:br>
            <a:r>
              <a:rPr lang="nl-BE" sz="4000" dirty="0"/>
              <a:t>at Angkor Hospital for Children</a:t>
            </a:r>
            <a:endParaRPr lang="nl-BE" sz="4000" dirty="0">
              <a:solidFill>
                <a:srgbClr val="882E2E"/>
              </a:solidFill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8E3B9161-DEB9-48E8-A171-D4E6201494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4365" y="4967325"/>
            <a:ext cx="7217725" cy="1207137"/>
          </a:xfrm>
        </p:spPr>
        <p:txBody>
          <a:bodyPr/>
          <a:lstStyle/>
          <a:p>
            <a:r>
              <a:rPr lang="en-GB" dirty="0"/>
              <a:t>Miliya T, </a:t>
            </a:r>
            <a:r>
              <a:rPr lang="en-GB" dirty="0" err="1"/>
              <a:t>Versporten</a:t>
            </a:r>
            <a:r>
              <a:rPr lang="en-GB" dirty="0"/>
              <a:t> A, Fox-Lewis S, Ngoun C,</a:t>
            </a:r>
          </a:p>
          <a:p>
            <a:r>
              <a:rPr lang="en-GB" dirty="0" err="1"/>
              <a:t>Goossens</a:t>
            </a:r>
            <a:r>
              <a:rPr lang="en-GB" dirty="0"/>
              <a:t> H, Turner P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F6A9D0-0D9B-4E26-973A-F6F6163A08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4159" y="6193148"/>
            <a:ext cx="5268293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654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Background: Global-PPS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/>
              <a:t>To establish a global network for data collection and monitoring the rates of antibiotic prescribing in hospitalized patients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46A8-931B-43B2-8755-F9DEF43A0E82}" type="slidenum">
              <a:rPr lang="nl-BE" smtClean="0"/>
              <a:t>2</a:t>
            </a:fld>
            <a:endParaRPr lang="nl-BE"/>
          </a:p>
        </p:txBody>
      </p:sp>
      <p:sp>
        <p:nvSpPr>
          <p:cNvPr id="5" name="Rectangle 4"/>
          <p:cNvSpPr/>
          <p:nvPr/>
        </p:nvSpPr>
        <p:spPr>
          <a:xfrm>
            <a:off x="-1" y="6580377"/>
            <a:ext cx="399182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/>
              <a:t>Versporten</a:t>
            </a:r>
            <a:r>
              <a:rPr lang="en-US" sz="1200" dirty="0"/>
              <a:t> A et al. Lancet Glob Health. 2018;6(6):e619-e29</a:t>
            </a:r>
          </a:p>
        </p:txBody>
      </p:sp>
    </p:spTree>
    <p:extLst>
      <p:ext uri="{BB962C8B-B14F-4D97-AF65-F5344CB8AC3E}">
        <p14:creationId xmlns:p14="http://schemas.microsoft.com/office/powerpoint/2010/main" val="2870405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32D63-A43E-4336-9F72-F90CC2458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Background: site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F58E1A-C3FB-4C69-AA49-0A554C720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46A8-931B-43B2-8755-F9DEF43A0E82}" type="slidenum">
              <a:rPr lang="nl-BE" smtClean="0"/>
              <a:t>3</a:t>
            </a:fld>
            <a:endParaRPr lang="nl-BE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A5906B3C-0AA1-4CEA-84A1-4813882C88D0}"/>
              </a:ext>
            </a:extLst>
          </p:cNvPr>
          <p:cNvSpPr txBox="1">
            <a:spLocks/>
          </p:cNvSpPr>
          <p:nvPr/>
        </p:nvSpPr>
        <p:spPr>
          <a:xfrm>
            <a:off x="838200" y="1637504"/>
            <a:ext cx="3690938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/>
              <a:t>Local aim</a:t>
            </a:r>
          </a:p>
          <a:p>
            <a:r>
              <a:rPr lang="en-US" sz="2400" dirty="0"/>
              <a:t>To better understand antimicrobial prescribing in a NGO hospital setting</a:t>
            </a:r>
          </a:p>
          <a:p>
            <a:endParaRPr lang="en-GB" sz="2400" dirty="0"/>
          </a:p>
          <a:p>
            <a:pPr marL="0" indent="0">
              <a:buNone/>
            </a:pPr>
            <a:r>
              <a:rPr lang="en-GB" sz="2400" b="1" dirty="0"/>
              <a:t>Angkor Hospital for Children</a:t>
            </a:r>
          </a:p>
          <a:p>
            <a:r>
              <a:rPr lang="en-GB" sz="2400" dirty="0"/>
              <a:t>A 100 bed non-profit paediatric hospital in Siem Reap and its satellite clinic </a:t>
            </a:r>
          </a:p>
          <a:p>
            <a:pPr lvl="1"/>
            <a:r>
              <a:rPr lang="en-GB" sz="1600" dirty="0"/>
              <a:t>Children &lt;16y</a:t>
            </a:r>
          </a:p>
          <a:p>
            <a:pPr lvl="1"/>
            <a:r>
              <a:rPr lang="en-GB" sz="1600" dirty="0"/>
              <a:t>Emergency, PICU, NICU, IPD, Surgical and OPD departments</a:t>
            </a:r>
          </a:p>
          <a:p>
            <a:pPr lvl="1"/>
            <a:endParaRPr lang="en-GB" sz="1600" dirty="0"/>
          </a:p>
          <a:p>
            <a:pPr lvl="1"/>
            <a:endParaRPr lang="en-GB" sz="2000" dirty="0"/>
          </a:p>
          <a:p>
            <a:pPr fontAlgn="b"/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940088-596C-40B6-BFBF-A7D313F965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788" y="1632741"/>
            <a:ext cx="4535817" cy="417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909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01542-FD1E-4AAD-BFD8-62743656A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69795-F4B3-42BD-9E84-3EB9CFE569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survey was conducted in March 2017</a:t>
            </a:r>
          </a:p>
          <a:p>
            <a:endParaRPr lang="en-US" dirty="0"/>
          </a:p>
          <a:p>
            <a:r>
              <a:rPr lang="en-US" dirty="0"/>
              <a:t>Included all patients admitted and receiving a systemic antimicrobial on the day of the survey </a:t>
            </a:r>
          </a:p>
          <a:p>
            <a:endParaRPr lang="en-US" dirty="0"/>
          </a:p>
          <a:p>
            <a:r>
              <a:rPr lang="en-US" dirty="0"/>
              <a:t>Used the Global PPS CRF to collect details of: </a:t>
            </a:r>
          </a:p>
          <a:p>
            <a:pPr lvl="1"/>
            <a:r>
              <a:rPr lang="en-US" dirty="0"/>
              <a:t>Antimicrobial agent </a:t>
            </a:r>
          </a:p>
          <a:p>
            <a:pPr lvl="1"/>
            <a:r>
              <a:rPr lang="en-US" dirty="0"/>
              <a:t>Reason and indication for treatment </a:t>
            </a:r>
          </a:p>
          <a:p>
            <a:pPr lvl="1"/>
            <a:r>
              <a:rPr lang="en-GB" dirty="0"/>
              <a:t>Appropriateness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Data were entered into the global web application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BAEAFC-E424-4483-AACD-2120E60F6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46A8-931B-43B2-8755-F9DEF43A0E82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89838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0360F-67A9-44B5-9870-09338E5A6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7B1553-2343-4C62-8C5B-B4859384AB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total 76 patients were included in the surveillance</a:t>
            </a:r>
          </a:p>
          <a:p>
            <a:r>
              <a:rPr lang="en-US" dirty="0"/>
              <a:t>Overall antimicrobial prevalence was 53.9%</a:t>
            </a:r>
          </a:p>
          <a:p>
            <a:pPr lvl="1"/>
            <a:r>
              <a:rPr lang="en-US" dirty="0"/>
              <a:t>Highest on surgical ward (71.4%) and PICU (66.7%)</a:t>
            </a:r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5520D7-2AD6-4362-8607-BDE45FBF9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46A8-931B-43B2-8755-F9DEF43A0E82}" type="slidenum">
              <a:rPr lang="nl-BE" smtClean="0"/>
              <a:t>5</a:t>
            </a:fld>
            <a:endParaRPr lang="nl-BE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E843E61-D2DC-4790-8E92-FA8EDBE367EA}"/>
              </a:ext>
            </a:extLst>
          </p:cNvPr>
          <p:cNvGrpSpPr/>
          <p:nvPr/>
        </p:nvGrpSpPr>
        <p:grpSpPr>
          <a:xfrm>
            <a:off x="420368" y="3507157"/>
            <a:ext cx="8445629" cy="3067072"/>
            <a:chOff x="420368" y="3450403"/>
            <a:chExt cx="8445629" cy="306707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1B6758A-F14F-46D2-9EA3-BE5E564B68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368" y="3450403"/>
              <a:ext cx="4181506" cy="3067072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07C6A14-CE67-4E8F-876E-C53A48AC5CFF}"/>
                </a:ext>
              </a:extLst>
            </p:cNvPr>
            <p:cNvGrpSpPr/>
            <p:nvPr/>
          </p:nvGrpSpPr>
          <p:grpSpPr>
            <a:xfrm>
              <a:off x="4576646" y="4057377"/>
              <a:ext cx="4289351" cy="1621097"/>
              <a:chOff x="4576646" y="4057377"/>
              <a:chExt cx="4289351" cy="1621097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C2DED08C-8B85-45EB-B8C8-D689DD29FDB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231"/>
              <a:stretch/>
            </p:blipFill>
            <p:spPr>
              <a:xfrm>
                <a:off x="4576646" y="4716442"/>
                <a:ext cx="4289351" cy="962032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E34C80C4-5F2A-425C-8211-0521DE63EBC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4009" b="16052"/>
              <a:stretch/>
            </p:blipFill>
            <p:spPr>
              <a:xfrm>
                <a:off x="4578664" y="4057377"/>
                <a:ext cx="3040755" cy="80760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00394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76507-9E4C-40EF-9B0A-503395062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7BE590-67D4-4450-A40E-4F2BC77E72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majority of prescriptions were empiric treatment for community acquired infections </a:t>
            </a:r>
          </a:p>
          <a:p>
            <a:endParaRPr lang="en-GB" dirty="0"/>
          </a:p>
          <a:p>
            <a:r>
              <a:rPr lang="en-US" dirty="0"/>
              <a:t>Most common diagnoses that were treated with a therapeutic antimicrobial</a:t>
            </a:r>
          </a:p>
          <a:p>
            <a:pPr lvl="1"/>
            <a:r>
              <a:rPr lang="en-US" sz="2200" dirty="0"/>
              <a:t>Sepsis 			: 12 (27.3%)</a:t>
            </a:r>
          </a:p>
          <a:p>
            <a:pPr lvl="1"/>
            <a:r>
              <a:rPr lang="en-US" sz="2200" dirty="0"/>
              <a:t>Pneumonia		: 8 (18.2%)</a:t>
            </a:r>
          </a:p>
          <a:p>
            <a:pPr lvl="1"/>
            <a:r>
              <a:rPr lang="en-US" sz="2200" dirty="0"/>
              <a:t>Gastroenteritis	 	: 4 (9.1%)</a:t>
            </a:r>
          </a:p>
          <a:p>
            <a:pPr lvl="1"/>
            <a:r>
              <a:rPr lang="en-US" sz="2200" dirty="0"/>
              <a:t>Pyomyositis		: 3 (6.8%)</a:t>
            </a:r>
          </a:p>
          <a:p>
            <a:pPr lvl="1"/>
            <a:r>
              <a:rPr lang="en-US" sz="2200" dirty="0"/>
              <a:t>Skin / soft tissue infection	: 3 (6.8%)</a:t>
            </a:r>
            <a:r>
              <a:rPr lang="en-US" dirty="0"/>
              <a:t>	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07B838-96F0-491F-A980-875D2BCF6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46A8-931B-43B2-8755-F9DEF43A0E82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92038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135AE-3CC7-45A9-A32C-970C7124D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FB92B-A886-4D61-B5DF-09AD8A64F7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More than 70% of antibiotic prescriptions were appropriate as judged by compliance with hospital guidelines</a:t>
            </a:r>
          </a:p>
          <a:p>
            <a:endParaRPr lang="en-GB" dirty="0"/>
          </a:p>
          <a:p>
            <a:r>
              <a:rPr lang="en-GB" dirty="0"/>
              <a:t>Less optimal</a:t>
            </a:r>
          </a:p>
          <a:p>
            <a:pPr lvl="1"/>
            <a:r>
              <a:rPr lang="en-GB" dirty="0"/>
              <a:t>Duration of surgical prophylaxis (&gt;1 day in 100%)</a:t>
            </a:r>
          </a:p>
          <a:p>
            <a:pPr lvl="1"/>
            <a:r>
              <a:rPr lang="en-GB" dirty="0"/>
              <a:t>Documentation of antimicrobial stop/review dates (&lt;30% on all wards)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B33ACC-27C7-46E0-8077-BDB078889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46A8-931B-43B2-8755-F9DEF43A0E82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61914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BF4EA-DD90-4E70-AD6E-58942B506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CD27D8-B5CF-40D1-B295-75588B624D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The PPS provided a snapshot of antimicrobial prescribing at AHC </a:t>
            </a:r>
          </a:p>
          <a:p>
            <a:endParaRPr lang="en-GB" dirty="0"/>
          </a:p>
          <a:p>
            <a:r>
              <a:rPr lang="en-GB" dirty="0"/>
              <a:t>The high prevalence of antimicrobial use stimulated development of a hospital antimicrobial stewardship committee and an enhanced clinician education programme</a:t>
            </a:r>
          </a:p>
          <a:p>
            <a:endParaRPr lang="en-GB" dirty="0"/>
          </a:p>
          <a:p>
            <a:r>
              <a:rPr lang="en-GB" dirty="0"/>
              <a:t>A local quarterly PPS protocol was implemented in June 2017 to monitor prescribing practices over time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BEECE5-1DAF-4FFD-9D8C-A8773814F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46A8-931B-43B2-8755-F9DEF43A0E82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33616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DC0AE92-2348-4121-9297-C5C756A989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19"/>
          <a:stretch/>
        </p:blipFill>
        <p:spPr>
          <a:xfrm>
            <a:off x="1151179" y="1804850"/>
            <a:ext cx="6841642" cy="285366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593C09-2588-40D7-94B7-EFEF2CEB9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56376"/>
            <a:ext cx="7886700" cy="1325563"/>
          </a:xfrm>
        </p:spPr>
        <p:txBody>
          <a:bodyPr/>
          <a:lstStyle/>
          <a:p>
            <a:pPr algn="ctr"/>
            <a:r>
              <a:rPr lang="en-US" dirty="0"/>
              <a:t>Questions 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CBD3DF-3EEE-4E8A-AFD2-1F664BA4A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46A8-931B-43B2-8755-F9DEF43A0E82}" type="slidenum">
              <a:rPr lang="nl-BE" smtClean="0"/>
              <a:t>9</a:t>
            </a:fld>
            <a:endParaRPr lang="nl-BE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3A74AD1-22A6-42CE-87D8-7174A5BD1710}"/>
              </a:ext>
            </a:extLst>
          </p:cNvPr>
          <p:cNvSpPr txBox="1">
            <a:spLocks/>
          </p:cNvSpPr>
          <p:nvPr/>
        </p:nvSpPr>
        <p:spPr>
          <a:xfrm>
            <a:off x="781050" y="465196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882E2E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/>
              <a:t>Thank you very much for your attention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F6A9D0-0D9B-4E26-973A-F6F6163A08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4159" y="6193148"/>
            <a:ext cx="5268293" cy="540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1EC947F-C5C1-4A6B-BD27-D5D336B9927B}"/>
              </a:ext>
            </a:extLst>
          </p:cNvPr>
          <p:cNvSpPr/>
          <p:nvPr/>
        </p:nvSpPr>
        <p:spPr>
          <a:xfrm>
            <a:off x="4354269" y="3681846"/>
            <a:ext cx="28805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u="sng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www.global-pps.com</a:t>
            </a:r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6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Template Colloquium 2018.potx [Read-Only]" id="{03D16E15-D5A5-4017-8756-5E3188D563FC}" vid="{ABF38C63-C1A6-4BC3-92DB-5262017DDA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20181206_PPS-AA_ITM_Colloquium</Template>
  <TotalTime>271</TotalTime>
  <Words>324</Words>
  <Application>Microsoft Office PowerPoint</Application>
  <PresentationFormat>On-screen Show (4:3)</PresentationFormat>
  <Paragraphs>68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Global Point Prevalence Survey of Antimicrobial Consumption and Resistance at Angkor Hospital for Children</vt:lpstr>
      <vt:lpstr>Background: Global-PPS</vt:lpstr>
      <vt:lpstr>Background: site</vt:lpstr>
      <vt:lpstr>Methods</vt:lpstr>
      <vt:lpstr>Results</vt:lpstr>
      <vt:lpstr>Results</vt:lpstr>
      <vt:lpstr>Results</vt:lpstr>
      <vt:lpstr>Conclusion</vt:lpstr>
      <vt:lpstr>Questions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global PPS 2017 Result of antimicrobial prescribing at Angkor Hospitla for Children</dc:title>
  <dc:creator>Miliya Thyl</dc:creator>
  <cp:lastModifiedBy>Paul Turner</cp:lastModifiedBy>
  <cp:revision>19</cp:revision>
  <dcterms:created xsi:type="dcterms:W3CDTF">2018-11-18T03:34:05Z</dcterms:created>
  <dcterms:modified xsi:type="dcterms:W3CDTF">2018-12-04T09:04:00Z</dcterms:modified>
</cp:coreProperties>
</file>